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15" r:id="rId3"/>
  </p:sldMasterIdLst>
  <p:notesMasterIdLst>
    <p:notesMasterId r:id="rId33"/>
  </p:notesMasterIdLst>
  <p:handoutMasterIdLst>
    <p:handoutMasterId r:id="rId34"/>
  </p:handoutMasterIdLst>
  <p:sldIdLst>
    <p:sldId id="776" r:id="rId4"/>
    <p:sldId id="668" r:id="rId5"/>
    <p:sldId id="758" r:id="rId6"/>
    <p:sldId id="767" r:id="rId7"/>
    <p:sldId id="759" r:id="rId8"/>
    <p:sldId id="760" r:id="rId9"/>
    <p:sldId id="775" r:id="rId10"/>
    <p:sldId id="761" r:id="rId11"/>
    <p:sldId id="762" r:id="rId12"/>
    <p:sldId id="763" r:id="rId13"/>
    <p:sldId id="764" r:id="rId14"/>
    <p:sldId id="768" r:id="rId15"/>
    <p:sldId id="769" r:id="rId16"/>
    <p:sldId id="770" r:id="rId17"/>
    <p:sldId id="756" r:id="rId18"/>
    <p:sldId id="788" r:id="rId19"/>
    <p:sldId id="753" r:id="rId20"/>
    <p:sldId id="735" r:id="rId21"/>
    <p:sldId id="736" r:id="rId22"/>
    <p:sldId id="771" r:id="rId23"/>
    <p:sldId id="766" r:id="rId24"/>
    <p:sldId id="757" r:id="rId25"/>
    <p:sldId id="754" r:id="rId26"/>
    <p:sldId id="783" r:id="rId27"/>
    <p:sldId id="786" r:id="rId28"/>
    <p:sldId id="784" r:id="rId29"/>
    <p:sldId id="785" r:id="rId30"/>
    <p:sldId id="782" r:id="rId31"/>
    <p:sldId id="694" r:id="rId32"/>
  </p:sldIdLst>
  <p:sldSz cx="12192000" cy="6858000"/>
  <p:notesSz cx="6794500" cy="9931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715"/>
    <a:srgbClr val="FF7C80"/>
    <a:srgbClr val="0000FF"/>
    <a:srgbClr val="308CE8"/>
    <a:srgbClr val="CCFFFF"/>
    <a:srgbClr val="FFCCCC"/>
    <a:srgbClr val="33CCFF"/>
    <a:srgbClr val="FF9999"/>
    <a:srgbClr val="44B2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6" autoAdjust="0"/>
    <p:restoredTop sz="69961" autoAdjust="0"/>
  </p:normalViewPr>
  <p:slideViewPr>
    <p:cSldViewPr snapToGrid="0">
      <p:cViewPr>
        <p:scale>
          <a:sx n="66" d="100"/>
          <a:sy n="66" d="100"/>
        </p:scale>
        <p:origin x="-4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744" y="-92"/>
      </p:cViewPr>
      <p:guideLst>
        <p:guide orient="horz" pos="3129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ger_lee\Desktop\Caesar_Roger%20Lee\&#30332;&#35328;&#20154;&#30456;&#38364;&#36039;&#26009;\&#27861;&#35498;&#26371;&#36039;&#26009;&#33936;&#38598;\&#27861;&#35498;&#26371;&#36039;&#26009;&#33936;&#38598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ger_lee\Desktop\Caesar_Roger%20Lee\&#33891;&#20107;&#38263;&#36039;&#26009;\&#33891;&#20107;&#38263;&#31777;&#22577;&#33287;&#37325;&#35201;&#34892;&#31243;\2025&#24180;\20250821%20&#31119;&#37030;&#27861;&#35498;&#26371;\&#36234;&#21335;2020-20224-2025Q2&#24180;&#36001;&#21209;&#36039;&#35338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'EPS(年)'!$B$3</c:f>
              <c:strCache>
                <c:ptCount val="1"/>
                <c:pt idx="0">
                  <c:v>每股盈餘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7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8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9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10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showVal val="1"/>
          </c:dLbls>
          <c:cat>
            <c:numRef>
              <c:f>'EPS(年)'!$C$2:$N$2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'EPS(年)'!$C$3:$N$3</c:f>
              <c:numCache>
                <c:formatCode>#,##0.00_ </c:formatCode>
                <c:ptCount val="12"/>
                <c:pt idx="0">
                  <c:v>2.54</c:v>
                </c:pt>
                <c:pt idx="1">
                  <c:v>2.5099999999999998</c:v>
                </c:pt>
                <c:pt idx="2">
                  <c:v>3.18</c:v>
                </c:pt>
                <c:pt idx="3">
                  <c:v>3.4</c:v>
                </c:pt>
                <c:pt idx="4">
                  <c:v>3.58</c:v>
                </c:pt>
                <c:pt idx="5">
                  <c:v>3.5</c:v>
                </c:pt>
                <c:pt idx="6">
                  <c:v>2.48</c:v>
                </c:pt>
                <c:pt idx="7">
                  <c:v>3.04</c:v>
                </c:pt>
                <c:pt idx="8">
                  <c:v>3.07</c:v>
                </c:pt>
                <c:pt idx="9">
                  <c:v>4.04</c:v>
                </c:pt>
                <c:pt idx="10">
                  <c:v>3.27</c:v>
                </c:pt>
                <c:pt idx="11">
                  <c:v>4.37</c:v>
                </c:pt>
              </c:numCache>
            </c:numRef>
          </c:val>
        </c:ser>
        <c:dLbls>
          <c:showVal val="1"/>
        </c:dLbls>
        <c:gapWidth val="75"/>
        <c:axId val="148354944"/>
        <c:axId val="148356480"/>
      </c:barChart>
      <c:lineChart>
        <c:grouping val="standard"/>
        <c:ser>
          <c:idx val="1"/>
          <c:order val="1"/>
          <c:tx>
            <c:strRef>
              <c:f>'EPS(年)'!$B$4</c:f>
              <c:strCache>
                <c:ptCount val="1"/>
                <c:pt idx="0">
                  <c:v>現金股利</c:v>
                </c:pt>
              </c:strCache>
            </c:strRef>
          </c:tx>
          <c:spPr>
            <a:ln w="53975">
              <a:solidFill>
                <a:srgbClr val="C00000"/>
              </a:solidFill>
            </a:ln>
          </c:spPr>
          <c:marker>
            <c:symbol val="circle"/>
            <c:size val="13"/>
            <c:spPr>
              <a:solidFill>
                <a:srgbClr val="C00000"/>
              </a:solidFill>
              <a:ln w="3175"/>
            </c:spPr>
          </c:marker>
          <c:dLbls>
            <c:dLbl>
              <c:idx val="0"/>
              <c:layout>
                <c:manualLayout>
                  <c:x val="-3.5343035343035345E-2"/>
                  <c:y val="4.8661800486617855E-2"/>
                </c:manualLayout>
              </c:layout>
              <c:showVal val="1"/>
            </c:dLbl>
            <c:dLbl>
              <c:idx val="1"/>
              <c:layout>
                <c:manualLayout>
                  <c:x val="-3.5343035343035345E-2"/>
                  <c:y val="7.299270072992757E-2"/>
                </c:manualLayout>
              </c:layout>
              <c:showVal val="1"/>
            </c:dLbl>
            <c:dLbl>
              <c:idx val="2"/>
              <c:layout>
                <c:manualLayout>
                  <c:x val="-3.5343035343035345E-2"/>
                  <c:y val="7.785888077858881E-2"/>
                </c:manualLayout>
              </c:layout>
              <c:showVal val="1"/>
            </c:dLbl>
            <c:dLbl>
              <c:idx val="3"/>
              <c:layout>
                <c:manualLayout>
                  <c:x val="-3.7422037422037452E-2"/>
                  <c:y val="8.7591240875912468E-2"/>
                </c:manualLayout>
              </c:layout>
              <c:spPr>
                <a:ln w="9525"/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</a:defRPr>
                  </a:pPr>
                  <a:endParaRPr lang="zh-TW"/>
                </a:p>
              </c:txPr>
              <c:showVal val="1"/>
            </c:dLbl>
            <c:dLbl>
              <c:idx val="4"/>
              <c:layout>
                <c:manualLayout>
                  <c:x val="-3.7422037422037452E-2"/>
                  <c:y val="8.272506082725152E-2"/>
                </c:manualLayout>
              </c:layout>
              <c:showVal val="1"/>
            </c:dLbl>
            <c:dLbl>
              <c:idx val="5"/>
              <c:layout>
                <c:manualLayout>
                  <c:x val="-3.7422037422037452E-2"/>
                  <c:y val="7.785888077858881E-2"/>
                </c:manualLayout>
              </c:layout>
              <c:showVal val="1"/>
            </c:dLbl>
            <c:dLbl>
              <c:idx val="6"/>
              <c:layout>
                <c:manualLayout>
                  <c:x val="-3.7422201122988531E-2"/>
                  <c:y val="7.299270072992757E-2"/>
                </c:manualLayout>
              </c:layout>
              <c:showVal val="1"/>
            </c:dLbl>
            <c:dLbl>
              <c:idx val="7"/>
              <c:layout>
                <c:manualLayout>
                  <c:x val="-3.9501039501039552E-2"/>
                  <c:y val="8.7591240875912468E-2"/>
                </c:manualLayout>
              </c:layout>
              <c:showVal val="1"/>
            </c:dLbl>
            <c:dLbl>
              <c:idx val="8"/>
              <c:layout>
                <c:manualLayout>
                  <c:x val="-3.9501039501039552E-2"/>
                  <c:y val="7.299270072992757E-2"/>
                </c:manualLayout>
              </c:layout>
              <c:showVal val="1"/>
            </c:dLbl>
            <c:dLbl>
              <c:idx val="9"/>
              <c:layout>
                <c:manualLayout>
                  <c:x val="-3.7422037422037452E-2"/>
                  <c:y val="8.7591240875912468E-2"/>
                </c:manualLayout>
              </c:layout>
              <c:showVal val="1"/>
            </c:dLbl>
            <c:dLbl>
              <c:idx val="10"/>
              <c:layout>
                <c:manualLayout>
                  <c:x val="-2.8458983799246423E-2"/>
                  <c:y val="6.8126581184783569E-2"/>
                </c:manualLayout>
              </c:layout>
              <c:showVal val="1"/>
            </c:dLbl>
            <c:dLbl>
              <c:idx val="11"/>
              <c:layout>
                <c:manualLayout>
                  <c:x val="-2.2527099670126251E-2"/>
                  <c:y val="-7.3166951812937087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zh-TW"/>
              </a:p>
            </c:txPr>
            <c:showVal val="1"/>
          </c:dLbls>
          <c:cat>
            <c:numRef>
              <c:f>'EPS(年)'!$C$2:$N$2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'EPS(年)'!$C$4:$N$4</c:f>
              <c:numCache>
                <c:formatCode>#,##0.00_ </c:formatCode>
                <c:ptCount val="12"/>
                <c:pt idx="0">
                  <c:v>1.6</c:v>
                </c:pt>
                <c:pt idx="1">
                  <c:v>1.8</c:v>
                </c:pt>
                <c:pt idx="2">
                  <c:v>2</c:v>
                </c:pt>
                <c:pt idx="3">
                  <c:v>2.2000000000000002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1.71</c:v>
                </c:pt>
                <c:pt idx="7">
                  <c:v>2</c:v>
                </c:pt>
                <c:pt idx="8">
                  <c:v>2</c:v>
                </c:pt>
                <c:pt idx="9">
                  <c:v>2.2999999999999998</c:v>
                </c:pt>
                <c:pt idx="10">
                  <c:v>1.8</c:v>
                </c:pt>
                <c:pt idx="11">
                  <c:v>2.4</c:v>
                </c:pt>
              </c:numCache>
            </c:numRef>
          </c:val>
        </c:ser>
        <c:dLbls>
          <c:showVal val="1"/>
        </c:dLbls>
        <c:marker val="1"/>
        <c:axId val="148354944"/>
        <c:axId val="148356480"/>
      </c:lineChart>
      <c:catAx>
        <c:axId val="1483549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48356480"/>
        <c:crosses val="autoZero"/>
        <c:auto val="1"/>
        <c:lblAlgn val="ctr"/>
        <c:lblOffset val="100"/>
      </c:catAx>
      <c:valAx>
        <c:axId val="148356480"/>
        <c:scaling>
          <c:orientation val="minMax"/>
        </c:scaling>
        <c:axPos val="l"/>
        <c:numFmt formatCode="#,##0.00_ 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48354944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11907216494845421"/>
          <c:y val="3.6014565975863291E-2"/>
          <c:w val="0.21030927835051538"/>
          <c:h val="0.15096941802845051"/>
        </c:manualLayout>
      </c:layout>
    </c:legend>
    <c:plotVisOnly val="1"/>
    <c:dispBlanksAs val="gap"/>
  </c:chart>
  <c:txPr>
    <a:bodyPr/>
    <a:lstStyle/>
    <a:p>
      <a:pPr>
        <a:defRPr sz="2000" b="1">
          <a:latin typeface="Microsoft YaHei" pitchFamily="34" charset="-122"/>
          <a:ea typeface="Microsoft YaHei" pitchFamily="34" charset="-122"/>
        </a:defRPr>
      </a:pPr>
      <a:endParaRPr lang="zh-TW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clrMapOvr bg1="lt1" tx1="dk1" bg2="lt2" tx2="dk2" accent1="accent1" accent2="accent2" accent3="accent3" accent4="accent4" accent5="accent5" accent6="accent6" hlink="hlink" folHlink="folHlink"/>
  <c:chart>
    <c:title>
      <c:layout/>
      <c:txPr>
        <a:bodyPr/>
        <a:lstStyle/>
        <a:p>
          <a:pPr>
            <a:defRPr sz="2000"/>
          </a:pPr>
          <a:endParaRPr lang="zh-TW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'越南營收-不含賣回台灣'!$A$9</c:f>
              <c:strCache>
                <c:ptCount val="1"/>
                <c:pt idx="0">
                  <c:v>營業收入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/>
              <a:lstStyle/>
              <a:p>
                <a:pPr>
                  <a:defRPr sz="1400"/>
                </a:pPr>
                <a:endParaRPr lang="zh-TW"/>
              </a:p>
            </c:txPr>
          </c:dLbls>
          <c:cat>
            <c:strRef>
              <c:f>'越南營收-不含賣回台灣'!$B$8:$F$8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'越南營收-不含賣回台灣'!$B$9:$F$9</c:f>
              <c:numCache>
                <c:formatCode>#,##0;[Red]\-#,##0</c:formatCode>
                <c:ptCount val="5"/>
                <c:pt idx="0">
                  <c:v>850031489</c:v>
                </c:pt>
                <c:pt idx="1">
                  <c:v>745062250</c:v>
                </c:pt>
                <c:pt idx="2">
                  <c:v>784721181</c:v>
                </c:pt>
                <c:pt idx="3">
                  <c:v>610709732</c:v>
                </c:pt>
                <c:pt idx="4">
                  <c:v>656512172</c:v>
                </c:pt>
              </c:numCache>
            </c:numRef>
          </c:val>
        </c:ser>
        <c:gapWidth val="75"/>
        <c:overlap val="-25"/>
        <c:axId val="113398144"/>
        <c:axId val="113400832"/>
      </c:barChart>
      <c:catAx>
        <c:axId val="1133981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13400832"/>
        <c:crosses val="autoZero"/>
        <c:auto val="1"/>
        <c:lblAlgn val="ctr"/>
        <c:lblOffset val="100"/>
      </c:catAx>
      <c:valAx>
        <c:axId val="113400832"/>
        <c:scaling>
          <c:orientation val="minMax"/>
        </c:scaling>
        <c:delete val="1"/>
        <c:axPos val="l"/>
        <c:numFmt formatCode="#,##0;[Red]\-#,##0" sourceLinked="1"/>
        <c:majorTickMark val="none"/>
        <c:tickLblPos val="none"/>
        <c:crossAx val="113398144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2800" b="1">
          <a:latin typeface="Microsoft YaHei" pitchFamily="34" charset="-122"/>
          <a:ea typeface="Microsoft YaHei" pitchFamily="34" charset="-122"/>
        </a:defRPr>
      </a:pPr>
      <a:endParaRPr lang="zh-TW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4E995-F63D-4043-903A-FB824FE6CCE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72647CB-1B95-4644-9579-A84221425E31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營運總部</a:t>
          </a:r>
        </a:p>
      </dgm:t>
    </dgm:pt>
    <dgm:pt modelId="{10D892B1-1028-4CC2-8BAB-E443DC3F1079}" type="parTrans" cxnId="{882D7593-F90E-4A11-A53E-12B719C7DC63}">
      <dgm:prSet/>
      <dgm:spPr/>
      <dgm:t>
        <a:bodyPr/>
        <a:lstStyle/>
        <a:p>
          <a:endParaRPr lang="zh-TW" altLang="en-US"/>
        </a:p>
      </dgm:t>
    </dgm:pt>
    <dgm:pt modelId="{ECF24807-9192-415F-8423-63587532E993}" type="sibTrans" cxnId="{882D7593-F90E-4A11-A53E-12B719C7DC63}">
      <dgm:prSet/>
      <dgm:spPr/>
      <dgm:t>
        <a:bodyPr/>
        <a:lstStyle/>
        <a:p>
          <a:endParaRPr lang="zh-TW" altLang="en-US"/>
        </a:p>
      </dgm:t>
    </dgm:pt>
    <dgm:pt modelId="{1017E33F-47D3-44C8-919A-F9B96F38AB01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創立時間</a:t>
          </a:r>
        </a:p>
      </dgm:t>
    </dgm:pt>
    <dgm:pt modelId="{F5428C9A-2B15-4E36-A99B-A59ABC5F2F3F}" type="parTrans" cxnId="{0589D798-BBA6-4B7A-82E6-BA12E86B0645}">
      <dgm:prSet/>
      <dgm:spPr/>
      <dgm:t>
        <a:bodyPr/>
        <a:lstStyle/>
        <a:p>
          <a:endParaRPr lang="zh-TW" altLang="en-US"/>
        </a:p>
      </dgm:t>
    </dgm:pt>
    <dgm:pt modelId="{6F4EC049-92BC-4A5A-BDE8-BFD1694544FE}" type="sibTrans" cxnId="{0589D798-BBA6-4B7A-82E6-BA12E86B0645}">
      <dgm:prSet/>
      <dgm:spPr/>
      <dgm:t>
        <a:bodyPr/>
        <a:lstStyle/>
        <a:p>
          <a:endParaRPr lang="zh-TW" altLang="en-US"/>
        </a:p>
      </dgm:t>
    </dgm:pt>
    <dgm:pt modelId="{7FA3D26D-2E88-44D3-8413-2576DABBC5C9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掛牌上市</a:t>
          </a:r>
        </a:p>
      </dgm:t>
    </dgm:pt>
    <dgm:pt modelId="{B5000C95-E2F9-4643-B4D3-B9E5EBA5F51E}" type="parTrans" cxnId="{89DBEFD7-3F3F-45C6-B6B5-688C91CBF0E0}">
      <dgm:prSet/>
      <dgm:spPr/>
      <dgm:t>
        <a:bodyPr/>
        <a:lstStyle/>
        <a:p>
          <a:endParaRPr lang="zh-TW" altLang="en-US"/>
        </a:p>
      </dgm:t>
    </dgm:pt>
    <dgm:pt modelId="{3FCFDB4C-7D57-477F-BC22-6C5FD13740BE}" type="sibTrans" cxnId="{89DBEFD7-3F3F-45C6-B6B5-688C91CBF0E0}">
      <dgm:prSet/>
      <dgm:spPr/>
      <dgm:t>
        <a:bodyPr/>
        <a:lstStyle/>
        <a:p>
          <a:endParaRPr lang="zh-TW" altLang="en-US"/>
        </a:p>
      </dgm:t>
    </dgm:pt>
    <dgm:pt modelId="{3BEEB2E3-6EF4-4B18-97BD-8E5F0BEA355F}">
      <dgm:prSet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資本額</a:t>
          </a:r>
        </a:p>
      </dgm:t>
    </dgm:pt>
    <dgm:pt modelId="{1FCF6622-03ED-4259-A519-1F2E3B385E89}" type="parTrans" cxnId="{229C1552-58F2-46F9-8DB9-D561181ED1BE}">
      <dgm:prSet/>
      <dgm:spPr/>
      <dgm:t>
        <a:bodyPr/>
        <a:lstStyle/>
        <a:p>
          <a:endParaRPr lang="zh-TW" altLang="en-US"/>
        </a:p>
      </dgm:t>
    </dgm:pt>
    <dgm:pt modelId="{B9BA0778-3052-48C8-A74D-083579D62684}" type="sibTrans" cxnId="{229C1552-58F2-46F9-8DB9-D561181ED1BE}">
      <dgm:prSet/>
      <dgm:spPr/>
      <dgm:t>
        <a:bodyPr/>
        <a:lstStyle/>
        <a:p>
          <a:endParaRPr lang="zh-TW" altLang="en-US"/>
        </a:p>
      </dgm:t>
    </dgm:pt>
    <dgm:pt modelId="{FCDDCCEB-F1F5-4CC3-8700-84919995C63F}">
      <dgm:prSet/>
      <dgm:spPr/>
      <dgm:t>
        <a:bodyPr/>
        <a:lstStyle/>
        <a:p>
          <a:endParaRPr lang="zh-TW" altLang="en-US" dirty="0"/>
        </a:p>
      </dgm:t>
    </dgm:pt>
    <dgm:pt modelId="{264298F6-650B-4E14-9557-582339DCDA24}" type="parTrans" cxnId="{F6AC4CF6-52E4-43B9-8635-23B34FDBDC2E}">
      <dgm:prSet/>
      <dgm:spPr/>
      <dgm:t>
        <a:bodyPr/>
        <a:lstStyle/>
        <a:p>
          <a:endParaRPr lang="zh-TW" altLang="en-US"/>
        </a:p>
      </dgm:t>
    </dgm:pt>
    <dgm:pt modelId="{206BC73F-1EDF-4AD0-83BB-9C5F2B554545}" type="sibTrans" cxnId="{F6AC4CF6-52E4-43B9-8635-23B34FDBDC2E}">
      <dgm:prSet/>
      <dgm:spPr/>
      <dgm:t>
        <a:bodyPr/>
        <a:lstStyle/>
        <a:p>
          <a:endParaRPr lang="zh-TW" altLang="en-US"/>
        </a:p>
      </dgm:t>
    </dgm:pt>
    <dgm:pt modelId="{3614A8BF-11CC-4905-9626-1D62FCB5CF5D}">
      <dgm:prSet/>
      <dgm:spPr/>
      <dgm:t>
        <a:bodyPr/>
        <a:lstStyle/>
        <a:p>
          <a:endParaRPr lang="zh-TW" altLang="en-US" dirty="0"/>
        </a:p>
      </dgm:t>
    </dgm:pt>
    <dgm:pt modelId="{A387F3B4-BCF9-45D6-B189-7772B5D00FD8}" type="parTrans" cxnId="{F028052F-F3CA-48AD-A920-84FDBCE47BF6}">
      <dgm:prSet/>
      <dgm:spPr/>
      <dgm:t>
        <a:bodyPr/>
        <a:lstStyle/>
        <a:p>
          <a:endParaRPr lang="zh-TW" altLang="en-US"/>
        </a:p>
      </dgm:t>
    </dgm:pt>
    <dgm:pt modelId="{47AF0E93-09EB-43DE-B306-8A3EA5221A8E}" type="sibTrans" cxnId="{F028052F-F3CA-48AD-A920-84FDBCE47BF6}">
      <dgm:prSet/>
      <dgm:spPr/>
      <dgm:t>
        <a:bodyPr/>
        <a:lstStyle/>
        <a:p>
          <a:endParaRPr lang="zh-TW" altLang="en-US"/>
        </a:p>
      </dgm:t>
    </dgm:pt>
    <dgm:pt modelId="{4A090B0B-100F-4819-B562-C865ED65016E}">
      <dgm:prSet phldrT="[文字]"/>
      <dgm:spPr/>
      <dgm:t>
        <a:bodyPr/>
        <a:lstStyle/>
        <a:p>
          <a:endParaRPr lang="zh-TW" altLang="en-US" dirty="0"/>
        </a:p>
      </dgm:t>
    </dgm:pt>
    <dgm:pt modelId="{0D901937-C024-492A-8C5F-82545C148E21}" type="sibTrans" cxnId="{5A0D62F4-B9B8-4ED7-84C1-8C51DBDB3C4C}">
      <dgm:prSet/>
      <dgm:spPr/>
      <dgm:t>
        <a:bodyPr/>
        <a:lstStyle/>
        <a:p>
          <a:endParaRPr lang="zh-TW" altLang="en-US"/>
        </a:p>
      </dgm:t>
    </dgm:pt>
    <dgm:pt modelId="{AEF6FBB9-5D5F-429B-B699-70CD5E347FD5}" type="parTrans" cxnId="{5A0D62F4-B9B8-4ED7-84C1-8C51DBDB3C4C}">
      <dgm:prSet/>
      <dgm:spPr/>
      <dgm:t>
        <a:bodyPr/>
        <a:lstStyle/>
        <a:p>
          <a:endParaRPr lang="zh-TW" altLang="en-US"/>
        </a:p>
      </dgm:t>
    </dgm:pt>
    <dgm:pt modelId="{254D9E6A-951A-40CC-90CC-8F48C8BFB571}">
      <dgm:prSet phldrT="[文字]"/>
      <dgm:spPr/>
      <dgm:t>
        <a:bodyPr/>
        <a:lstStyle/>
        <a:p>
          <a:endParaRPr lang="zh-TW" altLang="en-US" dirty="0"/>
        </a:p>
      </dgm:t>
    </dgm:pt>
    <dgm:pt modelId="{A8F3FD1A-6515-4DEB-9D96-00ED4F22AE7D}" type="parTrans" cxnId="{BE7A98FF-F1C9-4ED6-BF1E-A8DC7C5E6544}">
      <dgm:prSet/>
      <dgm:spPr/>
      <dgm:t>
        <a:bodyPr/>
        <a:lstStyle/>
        <a:p>
          <a:endParaRPr lang="zh-TW" altLang="en-US"/>
        </a:p>
      </dgm:t>
    </dgm:pt>
    <dgm:pt modelId="{6AA6B11F-B8F5-4695-825E-8C2F49FCE11F}" type="sibTrans" cxnId="{BE7A98FF-F1C9-4ED6-BF1E-A8DC7C5E6544}">
      <dgm:prSet/>
      <dgm:spPr/>
      <dgm:t>
        <a:bodyPr/>
        <a:lstStyle/>
        <a:p>
          <a:endParaRPr lang="zh-TW" altLang="en-US"/>
        </a:p>
      </dgm:t>
    </dgm:pt>
    <dgm:pt modelId="{916FC7A6-306E-41F1-81BF-2A9DAC589CCA}">
      <dgm:prSet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員工人數</a:t>
          </a:r>
        </a:p>
      </dgm:t>
    </dgm:pt>
    <dgm:pt modelId="{BE6562C9-0E0C-48C5-87DD-6AE2DEF0AF74}" type="sibTrans" cxnId="{C376C61F-6B2C-44F5-B647-3A0D3696B8D0}">
      <dgm:prSet/>
      <dgm:spPr/>
      <dgm:t>
        <a:bodyPr/>
        <a:lstStyle/>
        <a:p>
          <a:endParaRPr lang="zh-TW" altLang="en-US"/>
        </a:p>
      </dgm:t>
    </dgm:pt>
    <dgm:pt modelId="{B03BCE4A-A371-4E86-ADF0-49BE38C7B868}" type="parTrans" cxnId="{C376C61F-6B2C-44F5-B647-3A0D3696B8D0}">
      <dgm:prSet/>
      <dgm:spPr/>
      <dgm:t>
        <a:bodyPr/>
        <a:lstStyle/>
        <a:p>
          <a:endParaRPr lang="zh-TW" altLang="en-US"/>
        </a:p>
      </dgm:t>
    </dgm:pt>
    <dgm:pt modelId="{17C8F99F-F5EA-41CF-9D0C-CA6034237BF5}">
      <dgm:prSet/>
      <dgm:spPr/>
      <dgm:t>
        <a:bodyPr/>
        <a:lstStyle/>
        <a:p>
          <a:endParaRPr lang="zh-TW" altLang="en-US" dirty="0"/>
        </a:p>
      </dgm:t>
    </dgm:pt>
    <dgm:pt modelId="{51EF5BC2-750E-4107-9360-8ABE4B5344F5}" type="parTrans" cxnId="{E02D0B38-294B-4EC8-91B1-3F4F6BB83043}">
      <dgm:prSet/>
      <dgm:spPr/>
      <dgm:t>
        <a:bodyPr/>
        <a:lstStyle/>
        <a:p>
          <a:endParaRPr lang="zh-TW" altLang="en-US"/>
        </a:p>
      </dgm:t>
    </dgm:pt>
    <dgm:pt modelId="{A177E29E-E2B6-4A96-BB79-70382C57BF34}" type="sibTrans" cxnId="{E02D0B38-294B-4EC8-91B1-3F4F6BB83043}">
      <dgm:prSet/>
      <dgm:spPr/>
      <dgm:t>
        <a:bodyPr/>
        <a:lstStyle/>
        <a:p>
          <a:endParaRPr lang="zh-TW" altLang="en-US"/>
        </a:p>
      </dgm:t>
    </dgm:pt>
    <dgm:pt modelId="{44C15489-7C16-433B-A334-E8000D607935}">
      <dgm:prSet/>
      <dgm:spPr/>
      <dgm:t>
        <a:bodyPr/>
        <a:lstStyle/>
        <a:p>
          <a:endParaRPr lang="zh-TW" altLang="en-US" dirty="0"/>
        </a:p>
      </dgm:t>
    </dgm:pt>
    <dgm:pt modelId="{5D636319-4241-4651-B1E4-D1D3A2B3D5DF}" type="parTrans" cxnId="{D7F6CAB4-BBE2-472E-BCEA-31BD768907E7}">
      <dgm:prSet/>
      <dgm:spPr/>
    </dgm:pt>
    <dgm:pt modelId="{CD52D9B4-6082-4A9E-9FFE-6DE219FE0BEA}" type="sibTrans" cxnId="{D7F6CAB4-BBE2-472E-BCEA-31BD768907E7}">
      <dgm:prSet/>
      <dgm:spPr/>
    </dgm:pt>
    <dgm:pt modelId="{9D9EC829-4DBB-438E-8E9D-CE197B84256F}" type="pres">
      <dgm:prSet presAssocID="{27B4E995-F63D-4043-903A-FB824FE6CC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C27D21-FCB4-4E50-BFFB-8562BC21892B}" type="pres">
      <dgm:prSet presAssocID="{072647CB-1B95-4644-9579-A84221425E31}" presName="linNode" presStyleCnt="0"/>
      <dgm:spPr/>
    </dgm:pt>
    <dgm:pt modelId="{A8707380-40A0-4BDB-B9B9-D978AD11E215}" type="pres">
      <dgm:prSet presAssocID="{072647CB-1B95-4644-9579-A84221425E31}" presName="parentText" presStyleLbl="node1" presStyleIdx="0" presStyleCnt="5" custScaleX="994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9229C8-E261-486E-89CE-39664570D4E9}" type="pres">
      <dgm:prSet presAssocID="{072647CB-1B95-4644-9579-A84221425E31}" presName="descendantText" presStyleLbl="alignAccFollowNode1" presStyleIdx="0" presStyleCnt="5" custScaleX="155997" custScaleY="1235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21CCFD-3765-463D-A23E-9A40FC5EF386}" type="pres">
      <dgm:prSet presAssocID="{ECF24807-9192-415F-8423-63587532E993}" presName="sp" presStyleCnt="0"/>
      <dgm:spPr/>
    </dgm:pt>
    <dgm:pt modelId="{2EBCB569-E1B2-44AF-94B1-C1DE4595B054}" type="pres">
      <dgm:prSet presAssocID="{1017E33F-47D3-44C8-919A-F9B96F38AB01}" presName="linNode" presStyleCnt="0"/>
      <dgm:spPr/>
    </dgm:pt>
    <dgm:pt modelId="{F2EDC44E-C019-444A-825C-C7128F16150F}" type="pres">
      <dgm:prSet presAssocID="{1017E33F-47D3-44C8-919A-F9B96F38AB01}" presName="parentText" presStyleLbl="node1" presStyleIdx="1" presStyleCnt="5" custScaleX="7386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1DDFE6-9CA3-4668-9010-020EC2DA3B71}" type="pres">
      <dgm:prSet presAssocID="{1017E33F-47D3-44C8-919A-F9B96F38AB01}" presName="descendantText" presStyleLbl="alignAccFollowNode1" presStyleIdx="1" presStyleCnt="5" custScaleX="119543" custScaleY="1199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9E65D-9E63-47D6-B6CC-47AD6922ACBA}" type="pres">
      <dgm:prSet presAssocID="{6F4EC049-92BC-4A5A-BDE8-BFD1694544FE}" presName="sp" presStyleCnt="0"/>
      <dgm:spPr/>
    </dgm:pt>
    <dgm:pt modelId="{B87EEDFF-DD3C-4E11-88C9-A5AEA8246B27}" type="pres">
      <dgm:prSet presAssocID="{7FA3D26D-2E88-44D3-8413-2576DABBC5C9}" presName="linNode" presStyleCnt="0"/>
      <dgm:spPr/>
    </dgm:pt>
    <dgm:pt modelId="{03D9E0B0-A8E2-4776-8C22-99E88004A24B}" type="pres">
      <dgm:prSet presAssocID="{7FA3D26D-2E88-44D3-8413-2576DABBC5C9}" presName="parentText" presStyleLbl="node1" presStyleIdx="2" presStyleCnt="5" custScaleX="8425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1FC3CE-6BAA-4C7E-8418-CC7BF1D65FC8}" type="pres">
      <dgm:prSet presAssocID="{7FA3D26D-2E88-44D3-8413-2576DABBC5C9}" presName="descendantText" presStyleLbl="alignAccFollowNode1" presStyleIdx="2" presStyleCnt="5" custScaleX="140524" custScaleY="1219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7A623A-D167-4E19-9852-F4F5C9F1B4C5}" type="pres">
      <dgm:prSet presAssocID="{3FCFDB4C-7D57-477F-BC22-6C5FD13740BE}" presName="sp" presStyleCnt="0"/>
      <dgm:spPr/>
    </dgm:pt>
    <dgm:pt modelId="{84267F91-38CA-4F12-B6BC-8DB3F85A15B2}" type="pres">
      <dgm:prSet presAssocID="{916FC7A6-306E-41F1-81BF-2A9DAC589CCA}" presName="linNode" presStyleCnt="0"/>
      <dgm:spPr/>
    </dgm:pt>
    <dgm:pt modelId="{6CA3A1AD-5276-4969-8A72-E5C950FCFF66}" type="pres">
      <dgm:prSet presAssocID="{916FC7A6-306E-41F1-81BF-2A9DAC589CCA}" presName="parentText" presStyleLbl="node1" presStyleIdx="3" presStyleCnt="5" custScaleX="1019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7058E1-AF03-4F89-9617-9A58BA126E1F}" type="pres">
      <dgm:prSet presAssocID="{916FC7A6-306E-41F1-81BF-2A9DAC589CCA}" presName="descendantText" presStyleLbl="alignAccFollowNode1" presStyleIdx="3" presStyleCnt="5" custScaleX="174276" custScaleY="121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3E2705-1B74-43FB-A6C4-A29A7A103F0A}" type="pres">
      <dgm:prSet presAssocID="{BE6562C9-0E0C-48C5-87DD-6AE2DEF0AF74}" presName="sp" presStyleCnt="0"/>
      <dgm:spPr/>
    </dgm:pt>
    <dgm:pt modelId="{5B26EF66-3726-45BB-BE51-F943CDAFD255}" type="pres">
      <dgm:prSet presAssocID="{3BEEB2E3-6EF4-4B18-97BD-8E5F0BEA355F}" presName="linNode" presStyleCnt="0"/>
      <dgm:spPr/>
    </dgm:pt>
    <dgm:pt modelId="{10DD4C45-08B4-420F-BF1C-6D2D72705D19}" type="pres">
      <dgm:prSet presAssocID="{3BEEB2E3-6EF4-4B18-97BD-8E5F0BEA355F}" presName="parentText" presStyleLbl="node1" presStyleIdx="4" presStyleCnt="5" custScaleX="7179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79383D-85F6-4A7F-8134-2D9345BE6249}" type="pres">
      <dgm:prSet presAssocID="{3BEEB2E3-6EF4-4B18-97BD-8E5F0BEA355F}" presName="descendantText" presStyleLbl="alignAccFollowNode1" presStyleIdx="4" presStyleCnt="5" custScaleX="122663" custScaleY="1207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A8DDDFA-FC6F-4BAC-A8E3-227DA50BB2D0}" type="presOf" srcId="{7FA3D26D-2E88-44D3-8413-2576DABBC5C9}" destId="{03D9E0B0-A8E2-4776-8C22-99E88004A24B}" srcOrd="0" destOrd="0" presId="urn:microsoft.com/office/officeart/2005/8/layout/vList5"/>
    <dgm:cxn modelId="{BE7A98FF-F1C9-4ED6-BF1E-A8DC7C5E6544}" srcId="{072647CB-1B95-4644-9579-A84221425E31}" destId="{254D9E6A-951A-40CC-90CC-8F48C8BFB571}" srcOrd="1" destOrd="0" parTransId="{A8F3FD1A-6515-4DEB-9D96-00ED4F22AE7D}" sibTransId="{6AA6B11F-B8F5-4695-825E-8C2F49FCE11F}"/>
    <dgm:cxn modelId="{F6AC4CF6-52E4-43B9-8635-23B34FDBDC2E}" srcId="{916FC7A6-306E-41F1-81BF-2A9DAC589CCA}" destId="{FCDDCCEB-F1F5-4CC3-8700-84919995C63F}" srcOrd="0" destOrd="0" parTransId="{264298F6-650B-4E14-9557-582339DCDA24}" sibTransId="{206BC73F-1EDF-4AD0-83BB-9C5F2B554545}"/>
    <dgm:cxn modelId="{9D42AC4F-6F3B-4FBC-8302-06F9283B7B0B}" type="presOf" srcId="{27B4E995-F63D-4043-903A-FB824FE6CCEE}" destId="{9D9EC829-4DBB-438E-8E9D-CE197B84256F}" srcOrd="0" destOrd="0" presId="urn:microsoft.com/office/officeart/2005/8/layout/vList5"/>
    <dgm:cxn modelId="{89DBEFD7-3F3F-45C6-B6B5-688C91CBF0E0}" srcId="{27B4E995-F63D-4043-903A-FB824FE6CCEE}" destId="{7FA3D26D-2E88-44D3-8413-2576DABBC5C9}" srcOrd="2" destOrd="0" parTransId="{B5000C95-E2F9-4643-B4D3-B9E5EBA5F51E}" sibTransId="{3FCFDB4C-7D57-477F-BC22-6C5FD13740BE}"/>
    <dgm:cxn modelId="{E6E3A65D-4CFE-4861-A6E4-66AF8D68E5D0}" type="presOf" srcId="{1017E33F-47D3-44C8-919A-F9B96F38AB01}" destId="{F2EDC44E-C019-444A-825C-C7128F16150F}" srcOrd="0" destOrd="0" presId="urn:microsoft.com/office/officeart/2005/8/layout/vList5"/>
    <dgm:cxn modelId="{E02D0B38-294B-4EC8-91B1-3F4F6BB83043}" srcId="{1017E33F-47D3-44C8-919A-F9B96F38AB01}" destId="{17C8F99F-F5EA-41CF-9D0C-CA6034237BF5}" srcOrd="0" destOrd="0" parTransId="{51EF5BC2-750E-4107-9360-8ABE4B5344F5}" sibTransId="{A177E29E-E2B6-4A96-BB79-70382C57BF34}"/>
    <dgm:cxn modelId="{0589D798-BBA6-4B7A-82E6-BA12E86B0645}" srcId="{27B4E995-F63D-4043-903A-FB824FE6CCEE}" destId="{1017E33F-47D3-44C8-919A-F9B96F38AB01}" srcOrd="1" destOrd="0" parTransId="{F5428C9A-2B15-4E36-A99B-A59ABC5F2F3F}" sibTransId="{6F4EC049-92BC-4A5A-BDE8-BFD1694544FE}"/>
    <dgm:cxn modelId="{32703E94-6A21-4B06-B8AF-2622CFB6A865}" type="presOf" srcId="{916FC7A6-306E-41F1-81BF-2A9DAC589CCA}" destId="{6CA3A1AD-5276-4969-8A72-E5C950FCFF66}" srcOrd="0" destOrd="0" presId="urn:microsoft.com/office/officeart/2005/8/layout/vList5"/>
    <dgm:cxn modelId="{437696A1-8DBF-4DFB-98D6-E483F5E84FA3}" type="presOf" srcId="{44C15489-7C16-433B-A334-E8000D607935}" destId="{DA1FC3CE-6BAA-4C7E-8418-CC7BF1D65FC8}" srcOrd="0" destOrd="0" presId="urn:microsoft.com/office/officeart/2005/8/layout/vList5"/>
    <dgm:cxn modelId="{9937304F-7C1D-4BBF-BB18-7842ACDC10C9}" type="presOf" srcId="{3614A8BF-11CC-4905-9626-1D62FCB5CF5D}" destId="{4A79383D-85F6-4A7F-8134-2D9345BE6249}" srcOrd="0" destOrd="0" presId="urn:microsoft.com/office/officeart/2005/8/layout/vList5"/>
    <dgm:cxn modelId="{023DEC10-B877-4945-BCDB-FC6319C151F7}" type="presOf" srcId="{17C8F99F-F5EA-41CF-9D0C-CA6034237BF5}" destId="{591DDFE6-9CA3-4668-9010-020EC2DA3B71}" srcOrd="0" destOrd="0" presId="urn:microsoft.com/office/officeart/2005/8/layout/vList5"/>
    <dgm:cxn modelId="{D879F34B-36D1-4387-BA63-C2F179559057}" type="presOf" srcId="{3BEEB2E3-6EF4-4B18-97BD-8E5F0BEA355F}" destId="{10DD4C45-08B4-420F-BF1C-6D2D72705D19}" srcOrd="0" destOrd="0" presId="urn:microsoft.com/office/officeart/2005/8/layout/vList5"/>
    <dgm:cxn modelId="{D7F6CAB4-BBE2-472E-BCEA-31BD768907E7}" srcId="{7FA3D26D-2E88-44D3-8413-2576DABBC5C9}" destId="{44C15489-7C16-433B-A334-E8000D607935}" srcOrd="0" destOrd="0" parTransId="{5D636319-4241-4651-B1E4-D1D3A2B3D5DF}" sibTransId="{CD52D9B4-6082-4A9E-9FFE-6DE219FE0BEA}"/>
    <dgm:cxn modelId="{F028052F-F3CA-48AD-A920-84FDBCE47BF6}" srcId="{3BEEB2E3-6EF4-4B18-97BD-8E5F0BEA355F}" destId="{3614A8BF-11CC-4905-9626-1D62FCB5CF5D}" srcOrd="0" destOrd="0" parTransId="{A387F3B4-BCF9-45D6-B189-7772B5D00FD8}" sibTransId="{47AF0E93-09EB-43DE-B306-8A3EA5221A8E}"/>
    <dgm:cxn modelId="{67616BC1-0235-4C2E-9B21-E47B1B619DEA}" type="presOf" srcId="{FCDDCCEB-F1F5-4CC3-8700-84919995C63F}" destId="{777058E1-AF03-4F89-9617-9A58BA126E1F}" srcOrd="0" destOrd="0" presId="urn:microsoft.com/office/officeart/2005/8/layout/vList5"/>
    <dgm:cxn modelId="{BF013452-D57F-4DBC-85F2-D64D71A8D03E}" type="presOf" srcId="{072647CB-1B95-4644-9579-A84221425E31}" destId="{A8707380-40A0-4BDB-B9B9-D978AD11E215}" srcOrd="0" destOrd="0" presId="urn:microsoft.com/office/officeart/2005/8/layout/vList5"/>
    <dgm:cxn modelId="{5A0D62F4-B9B8-4ED7-84C1-8C51DBDB3C4C}" srcId="{072647CB-1B95-4644-9579-A84221425E31}" destId="{4A090B0B-100F-4819-B562-C865ED65016E}" srcOrd="0" destOrd="0" parTransId="{AEF6FBB9-5D5F-429B-B699-70CD5E347FD5}" sibTransId="{0D901937-C024-492A-8C5F-82545C148E21}"/>
    <dgm:cxn modelId="{330C0C19-EBE3-4C25-9917-3EECA547DEC4}" type="presOf" srcId="{4A090B0B-100F-4819-B562-C865ED65016E}" destId="{279229C8-E261-486E-89CE-39664570D4E9}" srcOrd="0" destOrd="0" presId="urn:microsoft.com/office/officeart/2005/8/layout/vList5"/>
    <dgm:cxn modelId="{FC85D318-E7CB-481A-8FC3-F62391357E2D}" type="presOf" srcId="{254D9E6A-951A-40CC-90CC-8F48C8BFB571}" destId="{279229C8-E261-486E-89CE-39664570D4E9}" srcOrd="0" destOrd="1" presId="urn:microsoft.com/office/officeart/2005/8/layout/vList5"/>
    <dgm:cxn modelId="{229C1552-58F2-46F9-8DB9-D561181ED1BE}" srcId="{27B4E995-F63D-4043-903A-FB824FE6CCEE}" destId="{3BEEB2E3-6EF4-4B18-97BD-8E5F0BEA355F}" srcOrd="4" destOrd="0" parTransId="{1FCF6622-03ED-4259-A519-1F2E3B385E89}" sibTransId="{B9BA0778-3052-48C8-A74D-083579D62684}"/>
    <dgm:cxn modelId="{C376C61F-6B2C-44F5-B647-3A0D3696B8D0}" srcId="{27B4E995-F63D-4043-903A-FB824FE6CCEE}" destId="{916FC7A6-306E-41F1-81BF-2A9DAC589CCA}" srcOrd="3" destOrd="0" parTransId="{B03BCE4A-A371-4E86-ADF0-49BE38C7B868}" sibTransId="{BE6562C9-0E0C-48C5-87DD-6AE2DEF0AF74}"/>
    <dgm:cxn modelId="{882D7593-F90E-4A11-A53E-12B719C7DC63}" srcId="{27B4E995-F63D-4043-903A-FB824FE6CCEE}" destId="{072647CB-1B95-4644-9579-A84221425E31}" srcOrd="0" destOrd="0" parTransId="{10D892B1-1028-4CC2-8BAB-E443DC3F1079}" sibTransId="{ECF24807-9192-415F-8423-63587532E993}"/>
    <dgm:cxn modelId="{42F35E1F-9F0D-49CB-B444-B9AE2A511702}" type="presParOf" srcId="{9D9EC829-4DBB-438E-8E9D-CE197B84256F}" destId="{71C27D21-FCB4-4E50-BFFB-8562BC21892B}" srcOrd="0" destOrd="0" presId="urn:microsoft.com/office/officeart/2005/8/layout/vList5"/>
    <dgm:cxn modelId="{7162E6B2-0F4A-4DC6-9E18-E98DC51F3980}" type="presParOf" srcId="{71C27D21-FCB4-4E50-BFFB-8562BC21892B}" destId="{A8707380-40A0-4BDB-B9B9-D978AD11E215}" srcOrd="0" destOrd="0" presId="urn:microsoft.com/office/officeart/2005/8/layout/vList5"/>
    <dgm:cxn modelId="{892CBBCA-759D-4D5B-8EA5-8556A51D8769}" type="presParOf" srcId="{71C27D21-FCB4-4E50-BFFB-8562BC21892B}" destId="{279229C8-E261-486E-89CE-39664570D4E9}" srcOrd="1" destOrd="0" presId="urn:microsoft.com/office/officeart/2005/8/layout/vList5"/>
    <dgm:cxn modelId="{FAFBCB42-2094-45DE-9C1F-EBF517A377BC}" type="presParOf" srcId="{9D9EC829-4DBB-438E-8E9D-CE197B84256F}" destId="{1321CCFD-3765-463D-A23E-9A40FC5EF386}" srcOrd="1" destOrd="0" presId="urn:microsoft.com/office/officeart/2005/8/layout/vList5"/>
    <dgm:cxn modelId="{BE4C5257-74D5-4D28-981D-1D4C7773A6B2}" type="presParOf" srcId="{9D9EC829-4DBB-438E-8E9D-CE197B84256F}" destId="{2EBCB569-E1B2-44AF-94B1-C1DE4595B054}" srcOrd="2" destOrd="0" presId="urn:microsoft.com/office/officeart/2005/8/layout/vList5"/>
    <dgm:cxn modelId="{4B1C83B2-1B4E-4229-8E86-86FE3EE7D944}" type="presParOf" srcId="{2EBCB569-E1B2-44AF-94B1-C1DE4595B054}" destId="{F2EDC44E-C019-444A-825C-C7128F16150F}" srcOrd="0" destOrd="0" presId="urn:microsoft.com/office/officeart/2005/8/layout/vList5"/>
    <dgm:cxn modelId="{44FB1650-3550-450C-A888-2B40D049BAE7}" type="presParOf" srcId="{2EBCB569-E1B2-44AF-94B1-C1DE4595B054}" destId="{591DDFE6-9CA3-4668-9010-020EC2DA3B71}" srcOrd="1" destOrd="0" presId="urn:microsoft.com/office/officeart/2005/8/layout/vList5"/>
    <dgm:cxn modelId="{369B5D58-91F6-448C-BBF1-F220FDA1F7C3}" type="presParOf" srcId="{9D9EC829-4DBB-438E-8E9D-CE197B84256F}" destId="{3BD9E65D-9E63-47D6-B6CC-47AD6922ACBA}" srcOrd="3" destOrd="0" presId="urn:microsoft.com/office/officeart/2005/8/layout/vList5"/>
    <dgm:cxn modelId="{1AD115EB-1AAC-4E27-B370-44D199998D7A}" type="presParOf" srcId="{9D9EC829-4DBB-438E-8E9D-CE197B84256F}" destId="{B87EEDFF-DD3C-4E11-88C9-A5AEA8246B27}" srcOrd="4" destOrd="0" presId="urn:microsoft.com/office/officeart/2005/8/layout/vList5"/>
    <dgm:cxn modelId="{A01D1563-7326-48E4-A9CC-A906C3EAB989}" type="presParOf" srcId="{B87EEDFF-DD3C-4E11-88C9-A5AEA8246B27}" destId="{03D9E0B0-A8E2-4776-8C22-99E88004A24B}" srcOrd="0" destOrd="0" presId="urn:microsoft.com/office/officeart/2005/8/layout/vList5"/>
    <dgm:cxn modelId="{8F8BD8A4-E256-478B-8734-9AFC12FAD8B6}" type="presParOf" srcId="{B87EEDFF-DD3C-4E11-88C9-A5AEA8246B27}" destId="{DA1FC3CE-6BAA-4C7E-8418-CC7BF1D65FC8}" srcOrd="1" destOrd="0" presId="urn:microsoft.com/office/officeart/2005/8/layout/vList5"/>
    <dgm:cxn modelId="{9DD4B95B-7599-4CC2-A99B-1DA1310AA33C}" type="presParOf" srcId="{9D9EC829-4DBB-438E-8E9D-CE197B84256F}" destId="{F97A623A-D167-4E19-9852-F4F5C9F1B4C5}" srcOrd="5" destOrd="0" presId="urn:microsoft.com/office/officeart/2005/8/layout/vList5"/>
    <dgm:cxn modelId="{51D20215-A42D-4C92-872F-15F9A93D4019}" type="presParOf" srcId="{9D9EC829-4DBB-438E-8E9D-CE197B84256F}" destId="{84267F91-38CA-4F12-B6BC-8DB3F85A15B2}" srcOrd="6" destOrd="0" presId="urn:microsoft.com/office/officeart/2005/8/layout/vList5"/>
    <dgm:cxn modelId="{E3F91A39-A97D-4924-AE9D-B8EF4F828B02}" type="presParOf" srcId="{84267F91-38CA-4F12-B6BC-8DB3F85A15B2}" destId="{6CA3A1AD-5276-4969-8A72-E5C950FCFF66}" srcOrd="0" destOrd="0" presId="urn:microsoft.com/office/officeart/2005/8/layout/vList5"/>
    <dgm:cxn modelId="{A1255196-4F38-430E-8DC7-BF61914D3CDD}" type="presParOf" srcId="{84267F91-38CA-4F12-B6BC-8DB3F85A15B2}" destId="{777058E1-AF03-4F89-9617-9A58BA126E1F}" srcOrd="1" destOrd="0" presId="urn:microsoft.com/office/officeart/2005/8/layout/vList5"/>
    <dgm:cxn modelId="{032BD8C5-320A-40EB-9623-7C06035B8D38}" type="presParOf" srcId="{9D9EC829-4DBB-438E-8E9D-CE197B84256F}" destId="{BF3E2705-1B74-43FB-A6C4-A29A7A103F0A}" srcOrd="7" destOrd="0" presId="urn:microsoft.com/office/officeart/2005/8/layout/vList5"/>
    <dgm:cxn modelId="{79C0B8FA-B39B-4A9E-A3BF-3C8102B18CA5}" type="presParOf" srcId="{9D9EC829-4DBB-438E-8E9D-CE197B84256F}" destId="{5B26EF66-3726-45BB-BE51-F943CDAFD255}" srcOrd="8" destOrd="0" presId="urn:microsoft.com/office/officeart/2005/8/layout/vList5"/>
    <dgm:cxn modelId="{FA86A817-6ACB-4A87-A16C-234977530BB2}" type="presParOf" srcId="{5B26EF66-3726-45BB-BE51-F943CDAFD255}" destId="{10DD4C45-08B4-420F-BF1C-6D2D72705D19}" srcOrd="0" destOrd="0" presId="urn:microsoft.com/office/officeart/2005/8/layout/vList5"/>
    <dgm:cxn modelId="{A7EAE261-967D-4143-ADD0-0B27FB3AFDF1}" type="presParOf" srcId="{5B26EF66-3726-45BB-BE51-F943CDAFD255}" destId="{4A79383D-85F6-4A7F-8134-2D9345BE624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9229C8-E261-486E-89CE-39664570D4E9}">
      <dsp:nvSpPr>
        <dsp:cNvPr id="0" name=""/>
        <dsp:cNvSpPr/>
      </dsp:nvSpPr>
      <dsp:spPr>
        <a:xfrm rot="5400000">
          <a:off x="2632980" y="-1370506"/>
          <a:ext cx="750972" cy="35043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32980" y="-1370506"/>
        <a:ext cx="750972" cy="3504391"/>
      </dsp:txXfrm>
    </dsp:sp>
    <dsp:sp modelId="{A8707380-40A0-4BDB-B9B9-D978AD11E215}">
      <dsp:nvSpPr>
        <dsp:cNvPr id="0" name=""/>
        <dsp:cNvSpPr/>
      </dsp:nvSpPr>
      <dsp:spPr>
        <a:xfrm>
          <a:off x="22" y="1738"/>
          <a:ext cx="1256247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營運總部</a:t>
          </a:r>
        </a:p>
      </dsp:txBody>
      <dsp:txXfrm>
        <a:off x="22" y="1738"/>
        <a:ext cx="1256247" cy="759902"/>
      </dsp:txXfrm>
    </dsp:sp>
    <dsp:sp modelId="{591DDFE6-9CA3-4668-9010-020EC2DA3B71}">
      <dsp:nvSpPr>
        <dsp:cNvPr id="0" name=""/>
        <dsp:cNvSpPr/>
      </dsp:nvSpPr>
      <dsp:spPr>
        <a:xfrm rot="5400000">
          <a:off x="2629012" y="-586421"/>
          <a:ext cx="729354" cy="353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29012" y="-586421"/>
        <a:ext cx="729354" cy="3532017"/>
      </dsp:txXfrm>
    </dsp:sp>
    <dsp:sp modelId="{F2EDC44E-C019-444A-825C-C7128F16150F}">
      <dsp:nvSpPr>
        <dsp:cNvPr id="0" name=""/>
        <dsp:cNvSpPr/>
      </dsp:nvSpPr>
      <dsp:spPr>
        <a:xfrm>
          <a:off x="22" y="799635"/>
          <a:ext cx="1227658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創立時間</a:t>
          </a:r>
        </a:p>
      </dsp:txBody>
      <dsp:txXfrm>
        <a:off x="22" y="799635"/>
        <a:ext cx="1227658" cy="759902"/>
      </dsp:txXfrm>
    </dsp:sp>
    <dsp:sp modelId="{DA1FC3CE-6BAA-4C7E-8418-CC7BF1D65FC8}">
      <dsp:nvSpPr>
        <dsp:cNvPr id="0" name=""/>
        <dsp:cNvSpPr/>
      </dsp:nvSpPr>
      <dsp:spPr>
        <a:xfrm rot="5400000">
          <a:off x="2608463" y="198388"/>
          <a:ext cx="741427" cy="35581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08463" y="198388"/>
        <a:ext cx="741427" cy="3558193"/>
      </dsp:txXfrm>
    </dsp:sp>
    <dsp:sp modelId="{03D9E0B0-A8E2-4776-8C22-99E88004A24B}">
      <dsp:nvSpPr>
        <dsp:cNvPr id="0" name=""/>
        <dsp:cNvSpPr/>
      </dsp:nvSpPr>
      <dsp:spPr>
        <a:xfrm>
          <a:off x="22" y="1597533"/>
          <a:ext cx="1200058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掛牌上市</a:t>
          </a:r>
        </a:p>
      </dsp:txBody>
      <dsp:txXfrm>
        <a:off x="22" y="1597533"/>
        <a:ext cx="1200058" cy="759902"/>
      </dsp:txXfrm>
    </dsp:sp>
    <dsp:sp modelId="{777058E1-AF03-4F89-9617-9A58BA126E1F}">
      <dsp:nvSpPr>
        <dsp:cNvPr id="0" name=""/>
        <dsp:cNvSpPr/>
      </dsp:nvSpPr>
      <dsp:spPr>
        <a:xfrm rot="5400000">
          <a:off x="2597964" y="986400"/>
          <a:ext cx="737397" cy="35779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597964" y="986400"/>
        <a:ext cx="737397" cy="3577965"/>
      </dsp:txXfrm>
    </dsp:sp>
    <dsp:sp modelId="{6CA3A1AD-5276-4969-8A72-E5C950FCFF66}">
      <dsp:nvSpPr>
        <dsp:cNvPr id="0" name=""/>
        <dsp:cNvSpPr/>
      </dsp:nvSpPr>
      <dsp:spPr>
        <a:xfrm>
          <a:off x="22" y="2395431"/>
          <a:ext cx="1177657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員工人數</a:t>
          </a:r>
        </a:p>
      </dsp:txBody>
      <dsp:txXfrm>
        <a:off x="22" y="2395431"/>
        <a:ext cx="1177657" cy="759902"/>
      </dsp:txXfrm>
    </dsp:sp>
    <dsp:sp modelId="{4A79383D-85F6-4A7F-8134-2D9345BE6249}">
      <dsp:nvSpPr>
        <dsp:cNvPr id="0" name=""/>
        <dsp:cNvSpPr/>
      </dsp:nvSpPr>
      <dsp:spPr>
        <a:xfrm rot="5400000">
          <a:off x="2601966" y="1783078"/>
          <a:ext cx="733926" cy="35804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01966" y="1783078"/>
        <a:ext cx="733926" cy="3580404"/>
      </dsp:txXfrm>
    </dsp:sp>
    <dsp:sp modelId="{10DD4C45-08B4-420F-BF1C-6D2D72705D19}">
      <dsp:nvSpPr>
        <dsp:cNvPr id="0" name=""/>
        <dsp:cNvSpPr/>
      </dsp:nvSpPr>
      <dsp:spPr>
        <a:xfrm>
          <a:off x="22" y="3193329"/>
          <a:ext cx="1178704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資本額</a:t>
          </a:r>
        </a:p>
      </dsp:txBody>
      <dsp:txXfrm>
        <a:off x="22" y="3193329"/>
        <a:ext cx="1178704" cy="759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BFE8-8121-494E-B4DD-7AE11EA17604}" type="datetimeFigureOut">
              <a:rPr lang="zh-TW" altLang="en-US" smtClean="0"/>
              <a:pPr/>
              <a:t>2025/8/20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5B92E-9316-447C-963B-2EA88FB891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9953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ADD5C-865A-EC41-818E-A2D4A3BBFDB9}" type="datetimeFigureOut">
              <a:rPr kumimoji="1" lang="zh-TW" altLang="en-US" smtClean="0"/>
              <a:pPr/>
              <a:t>2025/8/20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7027-894D-C340-A7C1-35063DCDFA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50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10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zh-TW" altLang="en-US" sz="1200" smtClean="0">
                <a:latin typeface="微軟正黑體" pitchFamily="34" charset="-120"/>
                <a:ea typeface="微軟正黑體" pitchFamily="34" charset="-120"/>
              </a:rPr>
              <a:t>以價值型企業為目標，創造消費者與股東權益最佳化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11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13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14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15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17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20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21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年起，玉山每年舉辦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玉山金控董事長黃男州表示，「一個好的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策略，就是一個好的企業發展策略」，全球對氣候、環境、社會等議題的重視及渴望轉型，讓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24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年起，玉山每年舉辦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玉山金控董事長黃男州表示，「一個好的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策略，就是一個好的企業發展策略」，全球對氣候、環境、社會等議題的重視及渴望轉型，讓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25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28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29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4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5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7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8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9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51951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1502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1729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:p14="http://schemas.microsoft.com/office/powerpoint/2010/main" xmlns="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/>
              <a:pPr/>
              <a:t>2025/8/20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4788" y="685800"/>
            <a:ext cx="7275377" cy="6172200"/>
          </a:xfrm>
          <a:prstGeom prst="rect">
            <a:avLst/>
          </a:prstGeom>
        </p:spPr>
      </p:pic>
      <p:sp>
        <p:nvSpPr>
          <p:cNvPr id="47" name="Freeform 47"/>
          <p:cNvSpPr>
            <a:spLocks/>
          </p:cNvSpPr>
          <p:nvPr userDrawn="1"/>
        </p:nvSpPr>
        <p:spPr bwMode="auto">
          <a:xfrm>
            <a:off x="-1588" y="4826208"/>
            <a:ext cx="12206288" cy="2449512"/>
          </a:xfrm>
          <a:custGeom>
            <a:avLst/>
            <a:gdLst>
              <a:gd name="T0" fmla="*/ 7689 w 7689"/>
              <a:gd name="T1" fmla="*/ 1543 h 1543"/>
              <a:gd name="T2" fmla="*/ 7689 w 7689"/>
              <a:gd name="T3" fmla="*/ 1485 h 1543"/>
              <a:gd name="T4" fmla="*/ 4821 w 7689"/>
              <a:gd name="T5" fmla="*/ 568 h 1543"/>
              <a:gd name="T6" fmla="*/ 3065 w 7689"/>
              <a:gd name="T7" fmla="*/ 0 h 1543"/>
              <a:gd name="T8" fmla="*/ 582 w 7689"/>
              <a:gd name="T9" fmla="*/ 597 h 1543"/>
              <a:gd name="T10" fmla="*/ 0 w 7689"/>
              <a:gd name="T11" fmla="*/ 717 h 1543"/>
              <a:gd name="T12" fmla="*/ 0 w 7689"/>
              <a:gd name="T13" fmla="*/ 1543 h 1543"/>
              <a:gd name="T14" fmla="*/ 7689 w 7689"/>
              <a:gd name="T15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9" h="1543">
                <a:moveTo>
                  <a:pt x="7689" y="1543"/>
                </a:moveTo>
                <a:lnTo>
                  <a:pt x="7689" y="1485"/>
                </a:lnTo>
                <a:lnTo>
                  <a:pt x="4821" y="568"/>
                </a:lnTo>
                <a:lnTo>
                  <a:pt x="3065" y="0"/>
                </a:lnTo>
                <a:lnTo>
                  <a:pt x="582" y="597"/>
                </a:lnTo>
                <a:lnTo>
                  <a:pt x="0" y="717"/>
                </a:lnTo>
                <a:lnTo>
                  <a:pt x="0" y="1543"/>
                </a:lnTo>
                <a:lnTo>
                  <a:pt x="7689" y="15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95453" y="4429777"/>
            <a:ext cx="438853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595453" y="3696578"/>
            <a:ext cx="4388530" cy="698591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95453" y="5350891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595453" y="5647162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5259614" y="3418018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rgbClr val="D2A000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265387" y="2641484"/>
            <a:ext cx="4535055" cy="656792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D2A000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4040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pic>
        <p:nvPicPr>
          <p:cNvPr id="7" name="Picture 4" descr="Y:\企劃資料\11公司介紹\Logo\LOGO各種配色\LOGO各種配色\1透明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9954" y="6249842"/>
            <a:ext cx="1602222" cy="461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896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pic>
        <p:nvPicPr>
          <p:cNvPr id="6" name="Picture 4" descr="Y:\企劃資料\11公司介紹\Logo\LOGO各種配色\LOGO各種配色\1透明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9954" y="297616"/>
            <a:ext cx="1602222" cy="461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8174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:\企劃資料\11公司介紹\Logo\LOGO各種配色\LOGO各種配色\1透明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9954" y="6249842"/>
            <a:ext cx="1602222" cy="461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772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246076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5" y="3574033"/>
            <a:ext cx="4869997" cy="742950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9925" y="4375205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5" y="4690839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797300" y="-520699"/>
            <a:ext cx="7967864" cy="73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519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4519519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60768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8822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2670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78822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24729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15029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17291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点击</a:t>
            </a:r>
            <a:r>
              <a:rPr kumimoji="1" lang="en-US" altLang="zh-CN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Logo</a:t>
            </a:r>
            <a:r>
              <a:rPr kumimoji="1" lang="zh-CN" altLang="en-US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="" xmlns:p14="http://schemas.microsoft.com/office/powerpoint/2010/main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>
                <a:solidFill>
                  <a:srgbClr val="000000"/>
                </a:solidFill>
              </a:rPr>
              <a:pPr/>
              <a:t>2025/8/20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62670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247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50" r:id="rId5"/>
    <p:sldLayoutId id="2147483686" r:id="rId6"/>
    <p:sldLayoutId id="2147483691" r:id="rId7"/>
    <p:sldLayoutId id="2147483692" r:id="rId8"/>
    <p:sldLayoutId id="2147483677" r:id="rId9"/>
    <p:sldLayoutId id="2147483662" r:id="rId10"/>
    <p:sldLayoutId id="2147483674" r:id="rId11"/>
    <p:sldLayoutId id="2147483675" r:id="rId12"/>
    <p:sldLayoutId id="2147483693" r:id="rId13"/>
    <p:sldLayoutId id="214748369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114法人說明會封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經營理念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4" name="群組 27"/>
          <p:cNvGrpSpPr/>
          <p:nvPr/>
        </p:nvGrpSpPr>
        <p:grpSpPr>
          <a:xfrm>
            <a:off x="2714315" y="279133"/>
            <a:ext cx="6689558" cy="5988401"/>
            <a:chOff x="2489211" y="462013"/>
            <a:chExt cx="6548911" cy="58055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9211" y="462013"/>
              <a:ext cx="6548911" cy="5805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23"/>
            <p:cNvSpPr/>
            <p:nvPr/>
          </p:nvSpPr>
          <p:spPr>
            <a:xfrm>
              <a:off x="5072512" y="1116531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誠信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務實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774578" y="2683843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環境關懷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442634" y="2662990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品質至上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96575" y="4268803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客戶滿意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" name="群組 18"/>
          <p:cNvGrpSpPr/>
          <p:nvPr/>
        </p:nvGrpSpPr>
        <p:grpSpPr>
          <a:xfrm>
            <a:off x="7247823" y="5428650"/>
            <a:ext cx="4398745" cy="471635"/>
            <a:chOff x="7074568" y="5467149"/>
            <a:chExt cx="2945331" cy="452388"/>
          </a:xfrm>
        </p:grpSpPr>
        <p:cxnSp>
          <p:nvCxnSpPr>
            <p:cNvPr id="35" name="肘形接點 34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0754" y="3917483"/>
            <a:ext cx="3081103" cy="183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9248607" y="5919393"/>
            <a:ext cx="226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衛浴管家售後服務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8" name="群組 20"/>
          <p:cNvGrpSpPr/>
          <p:nvPr/>
        </p:nvGrpSpPr>
        <p:grpSpPr>
          <a:xfrm flipH="1" flipV="1">
            <a:off x="163628" y="3174733"/>
            <a:ext cx="2887580" cy="473242"/>
            <a:chOff x="7074568" y="5467149"/>
            <a:chExt cx="2945331" cy="452388"/>
          </a:xfrm>
        </p:grpSpPr>
        <p:cxnSp>
          <p:nvCxnSpPr>
            <p:cNvPr id="22" name="肘形接點 21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/>
          <p:cNvSpPr txBox="1"/>
          <p:nvPr/>
        </p:nvSpPr>
        <p:spPr>
          <a:xfrm>
            <a:off x="334002" y="3270843"/>
            <a:ext cx="226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衛浴界的小米</a:t>
            </a:r>
            <a:endParaRPr lang="en-US" altLang="zh-TW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時尚簡約品牌定位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54" y="1295780"/>
            <a:ext cx="2897204" cy="162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29"/>
          <p:cNvSpPr/>
          <p:nvPr/>
        </p:nvSpPr>
        <p:spPr>
          <a:xfrm>
            <a:off x="9298002" y="2455064"/>
            <a:ext cx="2980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綠能、科技、環保、健康</a:t>
            </a:r>
          </a:p>
        </p:txBody>
      </p:sp>
      <p:grpSp>
        <p:nvGrpSpPr>
          <p:cNvPr id="13" name="群組 30"/>
          <p:cNvGrpSpPr/>
          <p:nvPr/>
        </p:nvGrpSpPr>
        <p:grpSpPr>
          <a:xfrm flipV="1">
            <a:off x="8917805" y="2310062"/>
            <a:ext cx="3274195" cy="364157"/>
            <a:chOff x="7074568" y="5467149"/>
            <a:chExt cx="2945331" cy="452388"/>
          </a:xfrm>
        </p:grpSpPr>
        <p:cxnSp>
          <p:nvCxnSpPr>
            <p:cNvPr id="33" name="肘形接點 32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6031" y="148340"/>
            <a:ext cx="1415655" cy="199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創造企業價值最大化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aphicFrame>
        <p:nvGraphicFramePr>
          <p:cNvPr id="31" name="圖表 30"/>
          <p:cNvGraphicFramePr/>
          <p:nvPr/>
        </p:nvGraphicFramePr>
        <p:xfrm>
          <a:off x="211756" y="779645"/>
          <a:ext cx="11839074" cy="520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193566" y="5493792"/>
          <a:ext cx="11664757" cy="74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配息率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62.99%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71.71%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62.89%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64.71%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64.25%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68.95%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65.79%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65.15%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56.93%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55.05%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54.92%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ROE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14.23%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13.40%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15.86%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16.09%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16.46%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15.32%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10.69%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13.17%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12.62%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15.49%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11.78%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14.92%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02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4" y="2897206"/>
            <a:ext cx="45624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營運概況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Operational Overview</a:t>
            </a:r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9509"/>
            <a:ext cx="11843656" cy="609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經營現況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2" name="群組 11"/>
          <p:cNvGrpSpPr/>
          <p:nvPr/>
        </p:nvGrpSpPr>
        <p:grpSpPr>
          <a:xfrm>
            <a:off x="632393" y="4714631"/>
            <a:ext cx="2667467" cy="757848"/>
            <a:chOff x="3221589" y="4714631"/>
            <a:chExt cx="2667467" cy="757848"/>
          </a:xfrm>
        </p:grpSpPr>
        <p:sp>
          <p:nvSpPr>
            <p:cNvPr id="10" name="文字方塊 9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品牌歷史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40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群組 13"/>
          <p:cNvGrpSpPr/>
          <p:nvPr/>
        </p:nvGrpSpPr>
        <p:grpSpPr>
          <a:xfrm>
            <a:off x="2334418" y="4722656"/>
            <a:ext cx="2667467" cy="757848"/>
            <a:chOff x="3221589" y="4714631"/>
            <a:chExt cx="2667467" cy="757848"/>
          </a:xfrm>
        </p:grpSpPr>
        <p:sp>
          <p:nvSpPr>
            <p:cNvPr id="15" name="文字方塊 14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員工數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1,000+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群組 16"/>
          <p:cNvGrpSpPr/>
          <p:nvPr/>
        </p:nvGrpSpPr>
        <p:grpSpPr>
          <a:xfrm>
            <a:off x="3766943" y="4740306"/>
            <a:ext cx="2667467" cy="757848"/>
            <a:chOff x="3221589" y="4714631"/>
            <a:chExt cx="2667467" cy="757848"/>
          </a:xfrm>
        </p:grpSpPr>
        <p:sp>
          <p:nvSpPr>
            <p:cNvPr id="18" name="文字方塊 17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2025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年</a:t>
              </a:r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H1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合併營收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NTD 1.28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billion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群組 25"/>
          <p:cNvGrpSpPr/>
          <p:nvPr/>
        </p:nvGrpSpPr>
        <p:grpSpPr>
          <a:xfrm>
            <a:off x="7844589" y="3550119"/>
            <a:ext cx="1280160" cy="1339911"/>
            <a:chOff x="7844589" y="3550119"/>
            <a:chExt cx="1280160" cy="1339911"/>
          </a:xfrm>
        </p:grpSpPr>
        <p:sp>
          <p:nvSpPr>
            <p:cNvPr id="9" name="矩形 8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Vietnam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8037094" y="4029632"/>
              <a:ext cx="962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FYE2025</a:t>
              </a:r>
              <a:r>
                <a:rPr lang="zh-TW" alt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H1</a:t>
              </a:r>
              <a:endPara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142971" y="4336032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27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" name="群組 31"/>
          <p:cNvGrpSpPr/>
          <p:nvPr/>
        </p:nvGrpSpPr>
        <p:grpSpPr>
          <a:xfrm>
            <a:off x="9264645" y="3436220"/>
            <a:ext cx="1177158" cy="1346335"/>
            <a:chOff x="9264645" y="3436220"/>
            <a:chExt cx="1177158" cy="1346335"/>
          </a:xfrm>
        </p:grpSpPr>
        <p:sp>
          <p:nvSpPr>
            <p:cNvPr id="8" name="矩形 7"/>
            <p:cNvSpPr/>
            <p:nvPr/>
          </p:nvSpPr>
          <p:spPr>
            <a:xfrm>
              <a:off x="9289350" y="3436220"/>
              <a:ext cx="1067433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Taiwan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264645" y="3740875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336507" y="3912525"/>
              <a:ext cx="1001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FYE2025</a:t>
              </a:r>
              <a:r>
                <a:rPr lang="zh-TW" alt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H1</a:t>
              </a:r>
              <a:endPara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9440746" y="42285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73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35" name="圖片 34" descr="造橋展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31905" y="3695167"/>
            <a:ext cx="870670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圖片 36" descr="20200921 15-46-00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29339" y="4366720"/>
            <a:ext cx="843458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圖片 37" descr="S__28237837.jpg"/>
          <p:cNvPicPr>
            <a:picLocks noChangeAspect="1"/>
          </p:cNvPicPr>
          <p:nvPr/>
        </p:nvPicPr>
        <p:blipFill>
          <a:blip r:embed="rId6" cstate="print"/>
          <a:srcRect b="11838"/>
          <a:stretch>
            <a:fillRect/>
          </a:stretch>
        </p:blipFill>
        <p:spPr>
          <a:xfrm>
            <a:off x="10590122" y="5038519"/>
            <a:ext cx="884739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圖片 38" descr="瓷藝光廊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26671" y="3023127"/>
            <a:ext cx="882249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圖片 3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1893" y="4478694"/>
            <a:ext cx="718458" cy="57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圖片 40"/>
          <p:cNvPicPr/>
          <p:nvPr/>
        </p:nvPicPr>
        <p:blipFill rotWithShape="1">
          <a:blip r:embed="rId9" cstate="print"/>
          <a:srcRect l="110" t="25853" r="-110" b="15409"/>
          <a:stretch/>
        </p:blipFill>
        <p:spPr bwMode="auto">
          <a:xfrm>
            <a:off x="7175241" y="5775646"/>
            <a:ext cx="789843" cy="587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圖片 41" descr="S__28631068.jpg"/>
          <p:cNvPicPr/>
          <p:nvPr/>
        </p:nvPicPr>
        <p:blipFill>
          <a:blip r:embed="rId10" cstate="print"/>
          <a:srcRect l="8240" t="20672" b="5638"/>
          <a:stretch>
            <a:fillRect/>
          </a:stretch>
        </p:blipFill>
        <p:spPr>
          <a:xfrm>
            <a:off x="7203231" y="5131835"/>
            <a:ext cx="746451" cy="57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94987" y="1066328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509349" y="1532916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11" name="內容版面配置區 4"/>
          <p:cNvGraphicFramePr>
            <a:graphicFrameLocks noGrp="1"/>
          </p:cNvGraphicFramePr>
          <p:nvPr/>
        </p:nvGraphicFramePr>
        <p:xfrm>
          <a:off x="644896" y="750771"/>
          <a:ext cx="11020922" cy="560715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23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14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2243"/>
                <a:gridCol w="1212243"/>
                <a:gridCol w="12122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22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22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22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22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20846">
                <a:tc rowSpan="2" gridSpan="2"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chemeClr val="bg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最 近 年 度 財 務 分 析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846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2025 H1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2024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2023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2022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2021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2020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2019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　業　收　入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1,288,204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2,790,325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2,500,832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2,669,606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2,372,638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2,306,521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2,334,926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1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財 務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結 構</a:t>
                      </a:r>
                      <a:endParaRPr kumimoji="0" lang="zh-TW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負債占資產比率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27.90%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19.68%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24.26%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25.79%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33.95%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32.69%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33.02%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4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償 債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流  動  比  率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319.54%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580.47%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383.60%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344.67%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239.89%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195.51%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180.86%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64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速  動  比  率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185.63%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297.94%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194.61%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153.85%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108.36%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80.12%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92.09%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4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獲 利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權 益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4.97%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14.92%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11.66%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15.43%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12.78%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12.91%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10.60%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904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前 純 益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佔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實 收 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21.20%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56.27%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42.45%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52.81%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39.63%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39.88%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33.82%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64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每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盈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餘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1.54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4.37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3.27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4.04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3.07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3.04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2.48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6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平 均 股 價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45.62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39.72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37.58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37.74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36.03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33.44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35.15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6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本 益 比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14.81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9.09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11.27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9.34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11.74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11.00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14.17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2125512" y="862603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469249" y="1329191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6291866" y="516849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664144" y="770020"/>
            <a:ext cx="2541069" cy="101065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626669" y="867172"/>
          <a:ext cx="8826341" cy="548550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17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7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78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9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8423"/>
              </a:tblGrid>
              <a:tr h="773729">
                <a:tc gridSpan="3"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2025 H1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2024 H1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財 務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收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1,288,204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1,298,215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成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826,048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842,032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65</a:t>
                      </a: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毛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462,156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456,183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35</a:t>
                      </a: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費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312,245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293,552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149,911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162,631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153,943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189,288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獲 利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產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4.06%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5.41%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4.97%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7.05%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佔 實 收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20.64%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22.40%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21.20%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26.07%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8.67%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11.45%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每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盈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餘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(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元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1.54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2.05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4006917" y="970662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27227" y="1260421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1645920" y="895149"/>
            <a:ext cx="3590223" cy="7411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越南經營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714365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新台幣元</a:t>
            </a:r>
            <a:endParaRPr kumimoji="1" lang="zh-TW" alt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圖表 18"/>
          <p:cNvGraphicFramePr/>
          <p:nvPr/>
        </p:nvGraphicFramePr>
        <p:xfrm>
          <a:off x="856648" y="895149"/>
          <a:ext cx="10501163" cy="529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6792" y="871344"/>
            <a:ext cx="9965239" cy="243143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2025 H1</a:t>
            </a:r>
          </a:p>
          <a:p>
            <a:r>
              <a:rPr lang="zh-TW" altLang="en-US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營業收入 </a:t>
            </a:r>
            <a:r>
              <a:rPr lang="en-US" altLang="zh-TW" sz="4800" b="1" dirty="0" err="1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YoY</a:t>
            </a:r>
            <a:r>
              <a:rPr lang="en-US" altLang="zh-TW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-0.77%</a:t>
            </a:r>
          </a:p>
          <a:p>
            <a:r>
              <a:rPr lang="zh-TW" altLang="en-US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每股盈餘 </a:t>
            </a:r>
            <a:r>
              <a:rPr lang="en-US" altLang="zh-TW" sz="4800" b="1" dirty="0" err="1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YoY</a:t>
            </a:r>
            <a:r>
              <a:rPr lang="en-US" altLang="zh-TW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-24.88%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台灣市場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792" y="871344"/>
            <a:ext cx="9965239" cy="40010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2025 H1 </a:t>
            </a:r>
            <a:r>
              <a:rPr lang="en-US" altLang="zh-TW" sz="5400" b="1" dirty="0" err="1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YoY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6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-5.86%</a:t>
            </a: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營收占比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修繕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+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其他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69%</a:t>
            </a: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工程市場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31%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1827" y="0"/>
            <a:ext cx="4790173" cy="637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越南市場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792" y="871344"/>
            <a:ext cx="9965239" cy="455508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2025 H1 </a:t>
            </a:r>
            <a:r>
              <a:rPr lang="en-US" altLang="zh-TW" sz="5400" b="1" dirty="0" err="1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YoY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6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16.02%</a:t>
            </a: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營收占比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修繕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+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其他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73%</a:t>
            </a: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工程市場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27%</a:t>
            </a:r>
          </a:p>
          <a:p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8552" y="0"/>
            <a:ext cx="5733448" cy="638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28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免責說明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本簡報所有之財務報表及其他資訊，係本公司根據主管機關要求之提報日期所提供之正確資訊。惟可能因時間經過或後續事件之發生，致使上述文件中之資訊不正確或不完整。本公司特此聲明對有時間性之資訊，不負任何更新或修訂之責任。 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本簡報中對未來的展望，反應本公司截至目前為止對於未來的看法。對於這些看法，未來若有任何變更或調整時，本公司並不負責隨時提醒或更新。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TW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03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5" y="2897206"/>
            <a:ext cx="36865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未來展望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Outlook</a:t>
            </a:r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願景與佈局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7167" y="1564344"/>
            <a:ext cx="9965239" cy="3447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願景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亞洲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前十</a:t>
            </a:r>
            <a:r>
              <a:rPr lang="zh-TW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大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國際</a:t>
            </a:r>
            <a:r>
              <a:rPr lang="zh-TW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衛浴品牌</a:t>
            </a:r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使命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提供舒適的生活品質</a:t>
            </a:r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2" name="群組 49"/>
          <p:cNvGrpSpPr/>
          <p:nvPr/>
        </p:nvGrpSpPr>
        <p:grpSpPr>
          <a:xfrm>
            <a:off x="5629165" y="452383"/>
            <a:ext cx="6325403" cy="5755422"/>
            <a:chOff x="5629165" y="173258"/>
            <a:chExt cx="6325403" cy="5755422"/>
          </a:xfrm>
        </p:grpSpPr>
        <p:sp>
          <p:nvSpPr>
            <p:cNvPr id="24" name="橢圓 23"/>
            <p:cNvSpPr/>
            <p:nvPr/>
          </p:nvSpPr>
          <p:spPr>
            <a:xfrm>
              <a:off x="6612542" y="3378463"/>
              <a:ext cx="1982804" cy="1915428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瓷器類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出水類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廚浴櫃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電子自動化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其他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9865880" y="2945323"/>
              <a:ext cx="1135781" cy="1173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電漿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滅菌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9875507" y="4119608"/>
              <a:ext cx="1134176" cy="11726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整體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衛浴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25407" y="5495876"/>
              <a:ext cx="5929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                 現有產品                              新產品                 產品</a:t>
              </a:r>
              <a:endParaRPr lang="zh-TW" altLang="en-US" sz="1600" dirty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grpSp>
          <p:nvGrpSpPr>
            <p:cNvPr id="3" name="群組 34"/>
            <p:cNvGrpSpPr/>
            <p:nvPr/>
          </p:nvGrpSpPr>
          <p:grpSpPr>
            <a:xfrm>
              <a:off x="5946801" y="471638"/>
              <a:ext cx="5747897" cy="5105249"/>
              <a:chOff x="5686926" y="317638"/>
              <a:chExt cx="5747897" cy="5105249"/>
            </a:xfrm>
          </p:grpSpPr>
          <p:grpSp>
            <p:nvGrpSpPr>
              <p:cNvPr id="4" name="群組 22"/>
              <p:cNvGrpSpPr/>
              <p:nvPr/>
            </p:nvGrpSpPr>
            <p:grpSpPr>
              <a:xfrm>
                <a:off x="5852169" y="317638"/>
                <a:ext cx="5582654" cy="4957010"/>
                <a:chOff x="6225948" y="600772"/>
                <a:chExt cx="4858407" cy="4527833"/>
              </a:xfrm>
            </p:grpSpPr>
            <p:cxnSp>
              <p:nvCxnSpPr>
                <p:cNvPr id="17" name="直線單箭頭接點 16"/>
                <p:cNvCxnSpPr/>
                <p:nvPr/>
              </p:nvCxnSpPr>
              <p:spPr>
                <a:xfrm flipH="1" flipV="1">
                  <a:off x="6225948" y="600772"/>
                  <a:ext cx="33507" cy="4527833"/>
                </a:xfrm>
                <a:prstGeom prst="straightConnector1">
                  <a:avLst/>
                </a:prstGeom>
                <a:ln w="57150">
                  <a:solidFill>
                    <a:srgbClr val="308CE8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單箭頭接點 20"/>
                <p:cNvCxnSpPr/>
                <p:nvPr/>
              </p:nvCxnSpPr>
              <p:spPr>
                <a:xfrm>
                  <a:off x="6234318" y="5109411"/>
                  <a:ext cx="4850037" cy="10400"/>
                </a:xfrm>
                <a:prstGeom prst="straightConnector1">
                  <a:avLst/>
                </a:prstGeom>
                <a:ln w="57150">
                  <a:solidFill>
                    <a:srgbClr val="308CE8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直線接點 28"/>
              <p:cNvCxnSpPr/>
              <p:nvPr/>
            </p:nvCxnSpPr>
            <p:spPr>
              <a:xfrm>
                <a:off x="8566488" y="5062887"/>
                <a:ext cx="0" cy="36000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>
              <a:xfrm flipH="1" flipV="1">
                <a:off x="5686926" y="2972602"/>
                <a:ext cx="360000" cy="1604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群組 39"/>
            <p:cNvGrpSpPr/>
            <p:nvPr/>
          </p:nvGrpSpPr>
          <p:grpSpPr>
            <a:xfrm>
              <a:off x="6466579" y="420314"/>
              <a:ext cx="2337337" cy="2242004"/>
              <a:chOff x="7005579" y="968939"/>
              <a:chExt cx="2337337" cy="2242004"/>
            </a:xfrm>
          </p:grpSpPr>
          <p:sp>
            <p:nvSpPr>
              <p:cNvPr id="36" name="橢圓 35"/>
              <p:cNvSpPr/>
              <p:nvPr/>
            </p:nvSpPr>
            <p:spPr>
              <a:xfrm>
                <a:off x="7005579" y="970543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工程市場</a:t>
                </a:r>
                <a:endParaRPr lang="en-US" altLang="zh-TW" b="1" dirty="0" smtClean="0">
                  <a:solidFill>
                    <a:srgbClr val="00B0F0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37" name="橢圓 36"/>
              <p:cNvSpPr/>
              <p:nvPr/>
            </p:nvSpPr>
            <p:spPr>
              <a:xfrm>
                <a:off x="8207135" y="968939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越南廚櫃</a:t>
                </a:r>
                <a:endParaRPr lang="en-US" altLang="zh-TW" b="1" dirty="0" smtClean="0">
                  <a:solidFill>
                    <a:srgbClr val="00B0F0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7562241" y="2037343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OEM</a:t>
                </a:r>
              </a:p>
              <a:p>
                <a:pPr algn="ctr"/>
                <a:r>
                  <a:rPr lang="en-US" altLang="zh-TW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ODM</a:t>
                </a:r>
              </a:p>
            </p:txBody>
          </p:sp>
        </p:grpSp>
        <p:sp>
          <p:nvSpPr>
            <p:cNvPr id="39" name="文字方塊 38"/>
            <p:cNvSpPr txBox="1"/>
            <p:nvPr/>
          </p:nvSpPr>
          <p:spPr>
            <a:xfrm>
              <a:off x="5629165" y="173258"/>
              <a:ext cx="492500" cy="575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     市場</a:t>
              </a:r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新市場</a:t>
              </a:r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修繕市場</a:t>
              </a:r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zh-TW" altLang="en-US" sz="1600" dirty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41" name="向右箭號 40"/>
            <p:cNvSpPr/>
            <p:nvPr/>
          </p:nvSpPr>
          <p:spPr>
            <a:xfrm rot="10800000" flipH="1">
              <a:off x="8749363" y="4167735"/>
              <a:ext cx="798897" cy="385011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向右箭號 41"/>
            <p:cNvSpPr/>
            <p:nvPr/>
          </p:nvSpPr>
          <p:spPr>
            <a:xfrm rot="8736827" flipH="1">
              <a:off x="8203920" y="2745107"/>
              <a:ext cx="1573249" cy="605616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向右箭號 47"/>
            <p:cNvSpPr/>
            <p:nvPr/>
          </p:nvSpPr>
          <p:spPr>
            <a:xfrm rot="5400000" flipH="1">
              <a:off x="7324824" y="2816991"/>
              <a:ext cx="526184" cy="385011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橢圓 48"/>
            <p:cNvSpPr/>
            <p:nvPr/>
          </p:nvSpPr>
          <p:spPr>
            <a:xfrm>
              <a:off x="9363763" y="758787"/>
              <a:ext cx="1982804" cy="1915428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品牌價值</a:t>
              </a:r>
              <a:endParaRPr lang="en-US" altLang="zh-TW" sz="22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200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提升</a:t>
              </a:r>
              <a:endParaRPr lang="en-US" altLang="zh-TW" sz="22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電漿滅菌廚房龍頭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9A3C721-9F5D-3D63-DC66-3D6D1755F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46" t="79753" b="-83"/>
          <a:stretch/>
        </p:blipFill>
        <p:spPr bwMode="auto">
          <a:xfrm>
            <a:off x="5231904" y="44624"/>
            <a:ext cx="1088491" cy="635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619" y="177411"/>
            <a:ext cx="870284" cy="4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236" y="782219"/>
            <a:ext cx="3630997" cy="552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群組 16"/>
          <p:cNvGrpSpPr/>
          <p:nvPr/>
        </p:nvGrpSpPr>
        <p:grpSpPr>
          <a:xfrm>
            <a:off x="4428759" y="779647"/>
            <a:ext cx="3313506" cy="5505651"/>
            <a:chOff x="4168884" y="779647"/>
            <a:chExt cx="3313506" cy="5505651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0505" y="779647"/>
              <a:ext cx="3311885" cy="2926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68884" y="3667226"/>
              <a:ext cx="3312663" cy="261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群組 20"/>
          <p:cNvGrpSpPr/>
          <p:nvPr/>
        </p:nvGrpSpPr>
        <p:grpSpPr>
          <a:xfrm>
            <a:off x="7963964" y="718319"/>
            <a:ext cx="3613304" cy="5643980"/>
            <a:chOff x="7752214" y="718319"/>
            <a:chExt cx="3613304" cy="5643980"/>
          </a:xfrm>
        </p:grpSpPr>
        <p:grpSp>
          <p:nvGrpSpPr>
            <p:cNvPr id="19" name="群組 18"/>
            <p:cNvGrpSpPr/>
            <p:nvPr/>
          </p:nvGrpSpPr>
          <p:grpSpPr>
            <a:xfrm>
              <a:off x="7752214" y="718319"/>
              <a:ext cx="3613304" cy="5643980"/>
              <a:chOff x="7752214" y="718319"/>
              <a:chExt cx="3613304" cy="5643980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752214" y="718319"/>
                <a:ext cx="3613304" cy="5643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892716" y="2976984"/>
                <a:ext cx="992103" cy="81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12404" y="2935706"/>
              <a:ext cx="1003056" cy="138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室內設計展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群組 9"/>
          <p:cNvGrpSpPr/>
          <p:nvPr/>
        </p:nvGrpSpPr>
        <p:grpSpPr>
          <a:xfrm>
            <a:off x="785261" y="758340"/>
            <a:ext cx="10899183" cy="5555832"/>
            <a:chOff x="785261" y="729465"/>
            <a:chExt cx="10899183" cy="555583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261" y="729465"/>
              <a:ext cx="4114800" cy="555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5430" y="732322"/>
              <a:ext cx="6669014" cy="555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整體衛浴系統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225" y="1638200"/>
            <a:ext cx="44196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台北大巨蛋">
            <a:extLst>
              <a:ext uri="{FF2B5EF4-FFF2-40B4-BE49-F238E27FC236}">
                <a16:creationId xmlns="" xmlns:a16="http://schemas.microsoft.com/office/drawing/2014/main" id="{47F8CC2B-E568-A382-699C-C2815C37AA2A}"/>
              </a:ext>
            </a:extLst>
          </p:cNvPr>
          <p:cNvSpPr txBox="1"/>
          <p:nvPr/>
        </p:nvSpPr>
        <p:spPr>
          <a:xfrm>
            <a:off x="382481" y="1035422"/>
            <a:ext cx="1162022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000" spc="600"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凱撒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UB-</a:t>
            </a:r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彩鋼</a:t>
            </a:r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系統                             凱撒</a:t>
            </a:r>
            <a:r>
              <a:rPr lang="en-US" altLang="zh-TW" sz="2000" b="1" dirty="0" smtClean="0">
                <a:latin typeface="Microsoft YaHei" pitchFamily="34" charset="-122"/>
                <a:ea typeface="Microsoft YaHei" pitchFamily="34" charset="-122"/>
              </a:rPr>
              <a:t>UT</a:t>
            </a:r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系統</a:t>
            </a:r>
            <a:endParaRPr lang="zh-TW" altLang="en-US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B828930E-1F4D-1499-F87A-58513D647B10}"/>
              </a:ext>
            </a:extLst>
          </p:cNvPr>
          <p:cNvGrpSpPr/>
          <p:nvPr/>
        </p:nvGrpSpPr>
        <p:grpSpPr>
          <a:xfrm>
            <a:off x="7559270" y="1668741"/>
            <a:ext cx="4404931" cy="3528906"/>
            <a:chOff x="744584" y="3762102"/>
            <a:chExt cx="6137196" cy="4862581"/>
          </a:xfrm>
        </p:grpSpPr>
        <p:pic>
          <p:nvPicPr>
            <p:cNvPr id="14" name="Picture 2" descr="G:\work3\Technical\Technical Document\_TECE Sanitary\show room\KBC exhibition\TECEprofil fast installation system.jpg">
              <a:extLst>
                <a:ext uri="{FF2B5EF4-FFF2-40B4-BE49-F238E27FC236}">
                  <a16:creationId xmlns="" xmlns:a16="http://schemas.microsoft.com/office/drawing/2014/main" id="{27E5878A-7262-986A-796F-73920EBDB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4584" y="3762102"/>
              <a:ext cx="3646936" cy="4862581"/>
            </a:xfrm>
            <a:prstGeom prst="rect">
              <a:avLst/>
            </a:prstGeom>
            <a:noFill/>
          </p:spPr>
        </p:pic>
        <p:pic>
          <p:nvPicPr>
            <p:cNvPr id="15" name="Picture 2" descr="C:\Users\mbrinkschmidt\AppData\Local\Microsoft\Windows\Temporary Internet Files\Content.IE5\0A4U1S4Z\TCB_profil_04092013_034.jpg">
              <a:extLst>
                <a:ext uri="{FF2B5EF4-FFF2-40B4-BE49-F238E27FC236}">
                  <a16:creationId xmlns="" xmlns:a16="http://schemas.microsoft.com/office/drawing/2014/main" id="{2ED6EBB7-F0C9-22F0-C6E9-A1ABE92E1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68635" y="3835397"/>
              <a:ext cx="2413145" cy="24900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Picture 3" descr="C:\Users\mbrinkschmidt\AppData\Local\Microsoft\Windows\Temporary Internet Files\Content.IE5\GA9WRUT1\TCB_profil_04092013_035.jpg">
              <a:extLst>
                <a:ext uri="{FF2B5EF4-FFF2-40B4-BE49-F238E27FC236}">
                  <a16:creationId xmlns="" xmlns:a16="http://schemas.microsoft.com/office/drawing/2014/main" id="{10CE8862-57D8-4CAF-5DEB-37FE0ED5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68635" y="6376492"/>
              <a:ext cx="2413144" cy="21894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7" name="Picture 2" descr="C:\Users\wendy_chen\Desktop\彩鋼外觀 拷貝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4896" y="2974206"/>
            <a:ext cx="3625286" cy="3603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UB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彩鋼結構組裝示意圖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群組 16"/>
          <p:cNvGrpSpPr/>
          <p:nvPr/>
        </p:nvGrpSpPr>
        <p:grpSpPr>
          <a:xfrm>
            <a:off x="115500" y="1263566"/>
            <a:ext cx="12023670" cy="4689780"/>
            <a:chOff x="369412" y="2750537"/>
            <a:chExt cx="10680458" cy="5266411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D25BC4C1-CAEE-236D-4CE9-AA4FB26A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91887" y="2750537"/>
              <a:ext cx="2957983" cy="5256583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1783F2B4-DE3B-33D4-F4DF-CB224DA2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351"/>
            <a:stretch>
              <a:fillRect/>
            </a:stretch>
          </p:blipFill>
          <p:spPr>
            <a:xfrm>
              <a:off x="369412" y="5550194"/>
              <a:ext cx="4631472" cy="246675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xmlns="" id="{50EA5E38-FCDF-FBEF-0B7F-686B6A05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65346" y="2752901"/>
              <a:ext cx="2957983" cy="525350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xmlns="" id="{84282287-E9A8-C600-3F9D-DD815C5E1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782" y="2750537"/>
              <a:ext cx="4631470" cy="260774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品檢加工測試中心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 descr="一張含有 輪, 室內, 輪胎, 工程 的圖片&#10;&#10;AI 產生的內容可能不正確。">
            <a:extLst>
              <a:ext uri="{FF2B5EF4-FFF2-40B4-BE49-F238E27FC236}">
                <a16:creationId xmlns="" xmlns:a16="http://schemas.microsoft.com/office/drawing/2014/main" id="{467C3307-24AD-D87D-47AB-114F258F9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9367" y="2030490"/>
            <a:ext cx="5353772" cy="3006082"/>
          </a:xfrm>
          <a:prstGeom prst="rect">
            <a:avLst/>
          </a:prstGeom>
        </p:spPr>
      </p:pic>
      <p:pic>
        <p:nvPicPr>
          <p:cNvPr id="12" name="圖片 11" descr="一張含有 室內, 文字, 牆, 纜線 的圖片&#10;&#10;AI 產生的內容可能不正確。">
            <a:extLst>
              <a:ext uri="{FF2B5EF4-FFF2-40B4-BE49-F238E27FC236}">
                <a16:creationId xmlns="" xmlns:a16="http://schemas.microsoft.com/office/drawing/2014/main" id="{B19372AD-53ED-0391-C5C2-80210E748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49"/>
          <a:stretch>
            <a:fillRect/>
          </a:stretch>
        </p:blipFill>
        <p:spPr>
          <a:xfrm>
            <a:off x="8068993" y="839586"/>
            <a:ext cx="3231066" cy="5340430"/>
          </a:xfrm>
          <a:prstGeom prst="rect">
            <a:avLst/>
          </a:prstGeom>
        </p:spPr>
      </p:pic>
      <p:pic>
        <p:nvPicPr>
          <p:cNvPr id="13" name="圖片 12" descr="一張含有 室內, 牆, 電氣線路, 鋁 的圖片&#10;&#10;AI 產生的內容可能不正確。">
            <a:extLst>
              <a:ext uri="{FF2B5EF4-FFF2-40B4-BE49-F238E27FC236}">
                <a16:creationId xmlns="" xmlns:a16="http://schemas.microsoft.com/office/drawing/2014/main" id="{3F37BA23-02C6-D79B-9034-4B4C40736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44" y="849211"/>
            <a:ext cx="4011496" cy="53474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一張含有 室內, 牆, 室內設計, 天花板 的圖片&#10;&#10;AI 產生的內容可能不正確。">
            <a:extLst>
              <a:ext uri="{FF2B5EF4-FFF2-40B4-BE49-F238E27FC236}">
                <a16:creationId xmlns="" xmlns:a16="http://schemas.microsoft.com/office/drawing/2014/main" id="{46B1B3F5-0D68-1150-7EC7-BE9B2F575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230"/>
          <a:stretch>
            <a:fillRect/>
          </a:stretch>
        </p:blipFill>
        <p:spPr>
          <a:xfrm>
            <a:off x="183957" y="1034487"/>
            <a:ext cx="7805012" cy="4945396"/>
          </a:xfrm>
          <a:prstGeom prst="rect">
            <a:avLst/>
          </a:prstGeom>
        </p:spPr>
      </p:pic>
      <p:pic>
        <p:nvPicPr>
          <p:cNvPr id="14" name="圖片 13" descr="一張含有 室內, 牆, 天花板, 架子 的圖片&#10;&#10;AI 產生的內容可能不正確。">
            <a:extLst>
              <a:ext uri="{FF2B5EF4-FFF2-40B4-BE49-F238E27FC236}">
                <a16:creationId xmlns="" xmlns:a16="http://schemas.microsoft.com/office/drawing/2014/main" id="{7D140912-27AA-BCF8-D5E1-358576C73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92" b="16619"/>
          <a:stretch>
            <a:fillRect/>
          </a:stretch>
        </p:blipFill>
        <p:spPr>
          <a:xfrm>
            <a:off x="8129425" y="2853160"/>
            <a:ext cx="3611772" cy="3104877"/>
          </a:xfrm>
          <a:prstGeom prst="rect">
            <a:avLst/>
          </a:prstGeom>
        </p:spPr>
      </p:pic>
      <p:pic>
        <p:nvPicPr>
          <p:cNvPr id="16" name="圖片 15" descr="一張含有 室內, 地板, 傢俱, 比例模型 的圖片&#10;&#10;AI 產生的內容可能不正確。">
            <a:extLst>
              <a:ext uri="{FF2B5EF4-FFF2-40B4-BE49-F238E27FC236}">
                <a16:creationId xmlns="" xmlns:a16="http://schemas.microsoft.com/office/drawing/2014/main" id="{56EA72CB-9C30-271C-F9EE-04E734284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9" r="4112" b="7829"/>
          <a:stretch>
            <a:fillRect/>
          </a:stretch>
        </p:blipFill>
        <p:spPr>
          <a:xfrm>
            <a:off x="8112409" y="1028257"/>
            <a:ext cx="3611162" cy="1724569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品檢加工測試中心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未來展望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群組 34"/>
          <p:cNvGrpSpPr/>
          <p:nvPr/>
        </p:nvGrpSpPr>
        <p:grpSpPr>
          <a:xfrm>
            <a:off x="3120938" y="1022032"/>
            <a:ext cx="5810302" cy="5489028"/>
            <a:chOff x="2899560" y="973906"/>
            <a:chExt cx="5810302" cy="54890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9186" y="983532"/>
              <a:ext cx="2581275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9560" y="3842134"/>
              <a:ext cx="2601600" cy="262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0486" y="3832611"/>
              <a:ext cx="260985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0962" y="973906"/>
              <a:ext cx="262890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文字方塊 39"/>
          <p:cNvSpPr txBox="1"/>
          <p:nvPr/>
        </p:nvSpPr>
        <p:spPr>
          <a:xfrm>
            <a:off x="643621" y="1010509"/>
            <a:ext cx="2369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 smtClean="0">
                <a:solidFill>
                  <a:srgbClr val="92D05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川普關稅影響</a:t>
            </a:r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經濟衰退擔憂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全球股市震盪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匯率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42021" y="3877159"/>
            <a:ext cx="2369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 smtClean="0">
                <a:solidFill>
                  <a:srgbClr val="FF7C8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市場通路佈局</a:t>
            </a:r>
            <a:endParaRPr lang="en-US" altLang="zh-TW" sz="2400" b="1" dirty="0" smtClean="0">
              <a:solidFill>
                <a:srgbClr val="FF7C8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提升產品附加價值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多元市場佈局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多元通路佈局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9083146" y="1008909"/>
            <a:ext cx="2369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智慧與永續衛浴</a:t>
            </a:r>
            <a:endParaRPr lang="en-US" altLang="zh-TW" sz="2400" b="1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衛浴收納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智能衛浴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銀髮趨勢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9081545" y="3875559"/>
            <a:ext cx="2853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9933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展望未來</a:t>
            </a:r>
            <a:endParaRPr lang="en-US" altLang="zh-TW" sz="2400" b="1" dirty="0" smtClean="0">
              <a:solidFill>
                <a:srgbClr val="FF9933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強化自動化與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AI</a:t>
            </a: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運用，提升整體毛利結構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彈性因應地緣政治與關稅環境變化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3834" y="6126480"/>
            <a:ext cx="2097606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218" y="2125897"/>
            <a:ext cx="4856273" cy="212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28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目錄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0341" y="606392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01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09496" y="2529841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02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09486" y="4426017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03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74645" y="596767"/>
            <a:ext cx="2473692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公司簡介</a:t>
            </a:r>
            <a:endParaRPr lang="en-US" altLang="zh-TW" sz="4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Company Profile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53651" y="2520221"/>
            <a:ext cx="3024075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營運概況</a:t>
            </a:r>
            <a:endParaRPr lang="en-US" altLang="zh-TW" sz="4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Operational Overview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52052" y="4414738"/>
            <a:ext cx="2473692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未來展望</a:t>
            </a:r>
            <a:endParaRPr lang="en-US" altLang="zh-TW" sz="4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Outlook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01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5" y="2897206"/>
            <a:ext cx="36865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公司簡介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Company Profile</a:t>
            </a:r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21" name="直線接點 20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690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基本資料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graphicFrame>
        <p:nvGraphicFramePr>
          <p:cNvPr id="13" name="資料庫圖表 12"/>
          <p:cNvGraphicFramePr/>
          <p:nvPr/>
        </p:nvGraphicFramePr>
        <p:xfrm>
          <a:off x="417805" y="1007707"/>
          <a:ext cx="4760685" cy="395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矩形 13"/>
          <p:cNvSpPr/>
          <p:nvPr/>
        </p:nvSpPr>
        <p:spPr>
          <a:xfrm>
            <a:off x="1838059" y="4320072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新台幣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7.26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億</a:t>
            </a:r>
            <a:endParaRPr lang="zh-TW" altLang="en-US" sz="14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31843" y="1178766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新北市三重區興德路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111-8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號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樓</a:t>
            </a:r>
            <a:endParaRPr lang="en-US" altLang="zh-TW" sz="1400" b="1" dirty="0" smtClean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31843" y="1953210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1988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26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日</a:t>
            </a:r>
            <a:endParaRPr lang="zh-TW" altLang="en-US" sz="14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22514" y="2764973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2013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24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日 股票代號：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1817</a:t>
            </a:r>
            <a:endParaRPr lang="zh-TW" altLang="en-US" sz="1400" b="1" dirty="0" smtClean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31846" y="3548742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197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人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台灣</a:t>
            </a:r>
            <a:r>
              <a:rPr lang="en-US" altLang="zh-TW" sz="14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endParaRPr lang="zh-TW" altLang="en-US" sz="14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9569" y="5302900"/>
            <a:ext cx="11510937" cy="94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Caesar 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凱撒衛浴是亞洲最時尚的衛浴品牌，成立於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1988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年，並於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1996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年赴越南投資設廠，目前共有瓷器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龍頭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浴缸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櫥櫃等四大工廠。</a:t>
            </a:r>
            <a:endParaRPr lang="en-US" altLang="zh-TW" sz="1400" b="1" dirty="0" smtClean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供應鏈與銷售網絡遍佈全球，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2013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年台灣上市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股票代號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1817)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，是台灣優質上市公司，選購凱撒產品最安心。</a:t>
            </a:r>
            <a:endParaRPr lang="en-US" altLang="zh-TW" sz="1400" b="1" dirty="0" smtClean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Caesar 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凱撒衛浴將持續以最時尚又最實用的產品，為你的生活帶來更多便利與幸福。</a:t>
            </a:r>
            <a:endParaRPr lang="zh-TW" altLang="en-US" sz="1400" b="1" dirty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" name="圖片 19" descr="0A8B2716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73790" y="1053260"/>
            <a:ext cx="5781960" cy="3854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40</a:t>
            </a:r>
            <a:r>
              <a:rPr lang="en-US" altLang="zh-TW" sz="3600" b="1" baseline="30000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th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品牌歷程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67" y="798898"/>
            <a:ext cx="10706514" cy="552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2B623262-F1CA-5244-6A9D-2E258C42E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7" y="788715"/>
            <a:ext cx="7883091" cy="557538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83047A66-B872-2526-D598-A467399C1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66" y="1896182"/>
            <a:ext cx="3157349" cy="446612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40</a:t>
            </a:r>
            <a:r>
              <a:rPr lang="en-US" altLang="zh-TW" sz="3600" b="1" baseline="30000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th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品牌歷程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越南凱撒衛浴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303" r="2333"/>
          <a:stretch>
            <a:fillRect/>
          </a:stretch>
        </p:blipFill>
        <p:spPr bwMode="auto">
          <a:xfrm>
            <a:off x="391886" y="657225"/>
            <a:ext cx="11045371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全球營運據點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783" y="875898"/>
            <a:ext cx="11159331" cy="542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66" y="703999"/>
            <a:ext cx="2384809" cy="66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149" y="5871410"/>
            <a:ext cx="3424337" cy="3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5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5" id="{B8EDB911-D765-4A7B-BBC7-40DBB672FBA6}" vid="{AECAB1C0-5DF6-436C-85E8-20094DBE11C0}"/>
    </a:ext>
  </a:extLst>
</a:theme>
</file>

<file path=ppt/theme/theme3.xml><?xml version="1.0" encoding="utf-8"?>
<a:theme xmlns:a="http://schemas.openxmlformats.org/drawingml/2006/main" name="1_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32292</TotalTime>
  <Words>1695</Words>
  <Application>Microsoft Office PowerPoint</Application>
  <PresentationFormat>自訂</PresentationFormat>
  <Paragraphs>445</Paragraphs>
  <Slides>29</Slides>
  <Notes>24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32" baseType="lpstr">
      <vt:lpstr>Office 主题</vt:lpstr>
      <vt:lpstr>主题5</vt:lpstr>
      <vt:lpstr>1_Office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李清榮</cp:lastModifiedBy>
  <cp:revision>1223</cp:revision>
  <dcterms:created xsi:type="dcterms:W3CDTF">2015-07-22T02:09:20Z</dcterms:created>
  <dcterms:modified xsi:type="dcterms:W3CDTF">2025-08-20T06:03:31Z</dcterms:modified>
</cp:coreProperties>
</file>