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5" r:id="rId2"/>
  </p:sldMasterIdLst>
  <p:notesMasterIdLst>
    <p:notesMasterId r:id="rId32"/>
  </p:notesMasterIdLst>
  <p:handoutMasterIdLst>
    <p:handoutMasterId r:id="rId33"/>
  </p:handoutMasterIdLst>
  <p:sldIdLst>
    <p:sldId id="801" r:id="rId3"/>
    <p:sldId id="776" r:id="rId4"/>
    <p:sldId id="797" r:id="rId5"/>
    <p:sldId id="778" r:id="rId6"/>
    <p:sldId id="779" r:id="rId7"/>
    <p:sldId id="798" r:id="rId8"/>
    <p:sldId id="796" r:id="rId9"/>
    <p:sldId id="781" r:id="rId10"/>
    <p:sldId id="799" r:id="rId11"/>
    <p:sldId id="783" r:id="rId12"/>
    <p:sldId id="800" r:id="rId13"/>
    <p:sldId id="786" r:id="rId14"/>
    <p:sldId id="787" r:id="rId15"/>
    <p:sldId id="788" r:id="rId16"/>
    <p:sldId id="789" r:id="rId17"/>
    <p:sldId id="810" r:id="rId18"/>
    <p:sldId id="791" r:id="rId19"/>
    <p:sldId id="792" r:id="rId20"/>
    <p:sldId id="793" r:id="rId21"/>
    <p:sldId id="794" r:id="rId22"/>
    <p:sldId id="785" r:id="rId23"/>
    <p:sldId id="802" r:id="rId24"/>
    <p:sldId id="803" r:id="rId25"/>
    <p:sldId id="804" r:id="rId26"/>
    <p:sldId id="805" r:id="rId27"/>
    <p:sldId id="806" r:id="rId28"/>
    <p:sldId id="807" r:id="rId29"/>
    <p:sldId id="808" r:id="rId30"/>
    <p:sldId id="809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08CE8"/>
    <a:srgbClr val="CCFFFF"/>
    <a:srgbClr val="FFCCCC"/>
    <a:srgbClr val="33CCFF"/>
    <a:srgbClr val="FF9999"/>
    <a:srgbClr val="44B2D4"/>
    <a:srgbClr val="005EA4"/>
    <a:srgbClr val="FF7C80"/>
    <a:srgbClr val="333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46" autoAdjust="0"/>
    <p:restoredTop sz="90897" autoAdjust="0"/>
  </p:normalViewPr>
  <p:slideViewPr>
    <p:cSldViewPr snapToGrid="0">
      <p:cViewPr varScale="1">
        <p:scale>
          <a:sx n="68" d="100"/>
          <a:sy n="68" d="100"/>
        </p:scale>
        <p:origin x="-332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2744" y="-9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oger_lee\Desktop\Caesar_Roger%20Lee\&#30332;&#35328;&#20154;&#30456;&#38364;&#36039;&#26009;\&#27861;&#35498;&#26371;&#36039;&#26009;&#33936;&#38598;\&#27861;&#35498;&#26371;&#36039;&#26009;&#33936;&#38598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oger_lee\Desktop\Caesar_Roger%20Lee\&#33891;&#20107;&#38263;&#36039;&#26009;\&#33891;&#20107;&#38263;&#31777;&#22577;&#33287;&#37325;&#35201;&#34892;&#31243;\2025&#24180;\20250821%20&#31119;&#37030;&#27861;&#35498;&#26371;\&#36234;&#21335;2020-20224-2025Q2&#24180;&#36001;&#21209;&#36039;&#35338;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'EPS(年)'!$B$3</c:f>
              <c:strCache>
                <c:ptCount val="1"/>
                <c:pt idx="0">
                  <c:v>EPS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4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5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6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7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8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9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10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showVal val="1"/>
          </c:dLbls>
          <c:cat>
            <c:numRef>
              <c:f>'EPS(年)'!$C$2:$N$2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'EPS(年)'!$C$3:$N$3</c:f>
              <c:numCache>
                <c:formatCode>#,##0.00_ </c:formatCode>
                <c:ptCount val="12"/>
                <c:pt idx="0">
                  <c:v>2.54</c:v>
                </c:pt>
                <c:pt idx="1">
                  <c:v>2.5099999999999998</c:v>
                </c:pt>
                <c:pt idx="2">
                  <c:v>3.18</c:v>
                </c:pt>
                <c:pt idx="3">
                  <c:v>3.4</c:v>
                </c:pt>
                <c:pt idx="4">
                  <c:v>3.58</c:v>
                </c:pt>
                <c:pt idx="5">
                  <c:v>3.5</c:v>
                </c:pt>
                <c:pt idx="6">
                  <c:v>2.48</c:v>
                </c:pt>
                <c:pt idx="7">
                  <c:v>3.04</c:v>
                </c:pt>
                <c:pt idx="8">
                  <c:v>3.07</c:v>
                </c:pt>
                <c:pt idx="9">
                  <c:v>4.04</c:v>
                </c:pt>
                <c:pt idx="10">
                  <c:v>3.27</c:v>
                </c:pt>
                <c:pt idx="11">
                  <c:v>4.37</c:v>
                </c:pt>
              </c:numCache>
            </c:numRef>
          </c:val>
        </c:ser>
        <c:dLbls>
          <c:showVal val="1"/>
        </c:dLbls>
        <c:gapWidth val="75"/>
        <c:axId val="156702976"/>
        <c:axId val="156721152"/>
      </c:barChart>
      <c:lineChart>
        <c:grouping val="standard"/>
        <c:ser>
          <c:idx val="1"/>
          <c:order val="1"/>
          <c:tx>
            <c:strRef>
              <c:f>'EPS(年)'!$B$4</c:f>
              <c:strCache>
                <c:ptCount val="1"/>
                <c:pt idx="0">
                  <c:v>Cash Dividends</c:v>
                </c:pt>
              </c:strCache>
            </c:strRef>
          </c:tx>
          <c:spPr>
            <a:ln w="53975">
              <a:solidFill>
                <a:srgbClr val="C00000"/>
              </a:solidFill>
            </a:ln>
          </c:spPr>
          <c:marker>
            <c:symbol val="circle"/>
            <c:size val="13"/>
            <c:spPr>
              <a:solidFill>
                <a:srgbClr val="C00000"/>
              </a:solidFill>
              <a:ln w="3175"/>
            </c:spPr>
          </c:marker>
          <c:dLbls>
            <c:dLbl>
              <c:idx val="0"/>
              <c:layout>
                <c:manualLayout>
                  <c:x val="-3.5343035343035345E-2"/>
                  <c:y val="4.8661800486617855E-2"/>
                </c:manualLayout>
              </c:layout>
              <c:showVal val="1"/>
            </c:dLbl>
            <c:dLbl>
              <c:idx val="1"/>
              <c:layout>
                <c:manualLayout>
                  <c:x val="-3.5343035343035345E-2"/>
                  <c:y val="7.2992700729927598E-2"/>
                </c:manualLayout>
              </c:layout>
              <c:showVal val="1"/>
            </c:dLbl>
            <c:dLbl>
              <c:idx val="2"/>
              <c:layout>
                <c:manualLayout>
                  <c:x val="-3.5343035343035345E-2"/>
                  <c:y val="7.785888077858881E-2"/>
                </c:manualLayout>
              </c:layout>
              <c:showVal val="1"/>
            </c:dLbl>
            <c:dLbl>
              <c:idx val="3"/>
              <c:layout>
                <c:manualLayout>
                  <c:x val="-3.7422037422037452E-2"/>
                  <c:y val="8.7591240875912468E-2"/>
                </c:manualLayout>
              </c:layout>
              <c:spPr>
                <a:ln w="9525"/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</a:defRPr>
                  </a:pPr>
                  <a:endParaRPr lang="zh-TW"/>
                </a:p>
              </c:txPr>
              <c:showVal val="1"/>
            </c:dLbl>
            <c:dLbl>
              <c:idx val="4"/>
              <c:layout>
                <c:manualLayout>
                  <c:x val="-3.7422037422037452E-2"/>
                  <c:y val="8.2725060827251562E-2"/>
                </c:manualLayout>
              </c:layout>
              <c:showVal val="1"/>
            </c:dLbl>
            <c:dLbl>
              <c:idx val="5"/>
              <c:layout>
                <c:manualLayout>
                  <c:x val="-3.7422037422037452E-2"/>
                  <c:y val="7.785888077858881E-2"/>
                </c:manualLayout>
              </c:layout>
              <c:showVal val="1"/>
            </c:dLbl>
            <c:dLbl>
              <c:idx val="6"/>
              <c:layout>
                <c:manualLayout>
                  <c:x val="-3.7422201122988531E-2"/>
                  <c:y val="7.2992700729927598E-2"/>
                </c:manualLayout>
              </c:layout>
              <c:showVal val="1"/>
            </c:dLbl>
            <c:dLbl>
              <c:idx val="7"/>
              <c:layout>
                <c:manualLayout>
                  <c:x val="-3.9501039501039552E-2"/>
                  <c:y val="8.7591240875912468E-2"/>
                </c:manualLayout>
              </c:layout>
              <c:showVal val="1"/>
            </c:dLbl>
            <c:dLbl>
              <c:idx val="8"/>
              <c:layout>
                <c:manualLayout>
                  <c:x val="-3.9501039501039552E-2"/>
                  <c:y val="7.2992700729927598E-2"/>
                </c:manualLayout>
              </c:layout>
              <c:showVal val="1"/>
            </c:dLbl>
            <c:dLbl>
              <c:idx val="9"/>
              <c:layout>
                <c:manualLayout>
                  <c:x val="-3.7422037422037452E-2"/>
                  <c:y val="8.7591240875912468E-2"/>
                </c:manualLayout>
              </c:layout>
              <c:showVal val="1"/>
            </c:dLbl>
            <c:dLbl>
              <c:idx val="10"/>
              <c:layout>
                <c:manualLayout>
                  <c:x val="-2.8458983799246423E-2"/>
                  <c:y val="6.8126581184783569E-2"/>
                </c:manualLayout>
              </c:layout>
              <c:showVal val="1"/>
            </c:dLbl>
            <c:dLbl>
              <c:idx val="11"/>
              <c:layout>
                <c:manualLayout>
                  <c:x val="-2.2527099670126251E-2"/>
                  <c:y val="-7.3166951812937128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endParaRPr lang="zh-TW"/>
              </a:p>
            </c:txPr>
            <c:showVal val="1"/>
          </c:dLbls>
          <c:cat>
            <c:numRef>
              <c:f>'EPS(年)'!$C$2:$N$2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'EPS(年)'!$C$4:$N$4</c:f>
              <c:numCache>
                <c:formatCode>#,##0.00_ </c:formatCode>
                <c:ptCount val="12"/>
                <c:pt idx="0">
                  <c:v>1.6</c:v>
                </c:pt>
                <c:pt idx="1">
                  <c:v>1.8</c:v>
                </c:pt>
                <c:pt idx="2">
                  <c:v>2</c:v>
                </c:pt>
                <c:pt idx="3">
                  <c:v>2.2000000000000002</c:v>
                </c:pt>
                <c:pt idx="4">
                  <c:v>2.2999999999999998</c:v>
                </c:pt>
                <c:pt idx="5">
                  <c:v>2.2999999999999998</c:v>
                </c:pt>
                <c:pt idx="6">
                  <c:v>1.71</c:v>
                </c:pt>
                <c:pt idx="7">
                  <c:v>2</c:v>
                </c:pt>
                <c:pt idx="8">
                  <c:v>2</c:v>
                </c:pt>
                <c:pt idx="9">
                  <c:v>2.2999999999999998</c:v>
                </c:pt>
                <c:pt idx="10">
                  <c:v>1.8</c:v>
                </c:pt>
                <c:pt idx="11">
                  <c:v>2.4</c:v>
                </c:pt>
              </c:numCache>
            </c:numRef>
          </c:val>
        </c:ser>
        <c:dLbls>
          <c:showVal val="1"/>
        </c:dLbls>
        <c:marker val="1"/>
        <c:axId val="156702976"/>
        <c:axId val="156721152"/>
      </c:lineChart>
      <c:catAx>
        <c:axId val="15670297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56721152"/>
        <c:crosses val="autoZero"/>
        <c:auto val="1"/>
        <c:lblAlgn val="ctr"/>
        <c:lblOffset val="100"/>
      </c:catAx>
      <c:valAx>
        <c:axId val="156721152"/>
        <c:scaling>
          <c:orientation val="minMax"/>
        </c:scaling>
        <c:axPos val="l"/>
        <c:numFmt formatCode="#,##0.00_ 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56702976"/>
        <c:crosses val="autoZero"/>
        <c:crossBetween val="between"/>
        <c:majorUnit val="1"/>
      </c:valAx>
    </c:plotArea>
    <c:legend>
      <c:legendPos val="b"/>
      <c:layout>
        <c:manualLayout>
          <c:xMode val="edge"/>
          <c:yMode val="edge"/>
          <c:x val="0.11907216494845424"/>
          <c:y val="3.6014565975863291E-2"/>
          <c:w val="0.21030927835051538"/>
          <c:h val="0.15096941802845057"/>
        </c:manualLayout>
      </c:layout>
    </c:legend>
    <c:plotVisOnly val="1"/>
    <c:dispBlanksAs val="gap"/>
  </c:chart>
  <c:txPr>
    <a:bodyPr/>
    <a:lstStyle/>
    <a:p>
      <a:pPr>
        <a:defRPr sz="2000" b="1">
          <a:latin typeface="Microsoft YaHei" pitchFamily="34" charset="-122"/>
          <a:ea typeface="Microsoft YaHei" pitchFamily="34" charset="-122"/>
        </a:defRPr>
      </a:pPr>
      <a:endParaRPr lang="zh-TW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altLang="zh-TW" dirty="0" smtClean="0"/>
              <a:t>Operating Revenue</a:t>
            </a:r>
            <a:endParaRPr lang="zh-TW" altLang="en-US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'越南營收-不含賣回台灣'!$A$9</c:f>
              <c:strCache>
                <c:ptCount val="1"/>
                <c:pt idx="0">
                  <c:v>營業收入</c:v>
                </c:pt>
              </c:strCache>
            </c:strRef>
          </c:tx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Lbl>
              <c:idx val="3"/>
              <c:layout/>
              <c:showVal val="1"/>
            </c:dLbl>
            <c:dLbl>
              <c:idx val="4"/>
              <c:layout/>
              <c:showVal val="1"/>
            </c:dLbl>
            <c:delete val="1"/>
            <c:txPr>
              <a:bodyPr/>
              <a:lstStyle/>
              <a:p>
                <a:pPr>
                  <a:defRPr sz="1400">
                    <a:latin typeface="Microsoft YaHei" pitchFamily="34" charset="-122"/>
                    <a:ea typeface="Microsoft YaHei" pitchFamily="34" charset="-122"/>
                    <a:cs typeface="Calibri" pitchFamily="34" charset="0"/>
                  </a:defRPr>
                </a:pPr>
                <a:endParaRPr lang="zh-TW"/>
              </a:p>
            </c:txPr>
          </c:dLbls>
          <c:cat>
            <c:strRef>
              <c:f>'越南營收-不含賣回台灣'!$B$8:$F$8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'越南營收-不含賣回台灣'!$B$9:$F$9</c:f>
              <c:numCache>
                <c:formatCode>#,##0;[Red]\-#,##0</c:formatCode>
                <c:ptCount val="5"/>
                <c:pt idx="0">
                  <c:v>850031489</c:v>
                </c:pt>
                <c:pt idx="1">
                  <c:v>745062250</c:v>
                </c:pt>
                <c:pt idx="2">
                  <c:v>784721181</c:v>
                </c:pt>
                <c:pt idx="3">
                  <c:v>610709732</c:v>
                </c:pt>
                <c:pt idx="4">
                  <c:v>656512172</c:v>
                </c:pt>
              </c:numCache>
            </c:numRef>
          </c:val>
        </c:ser>
        <c:gapWidth val="75"/>
        <c:overlap val="-25"/>
        <c:axId val="114022272"/>
        <c:axId val="114023808"/>
      </c:barChart>
      <c:catAx>
        <c:axId val="11402227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14023808"/>
        <c:crosses val="autoZero"/>
        <c:auto val="1"/>
        <c:lblAlgn val="ctr"/>
        <c:lblOffset val="100"/>
      </c:catAx>
      <c:valAx>
        <c:axId val="114023808"/>
        <c:scaling>
          <c:orientation val="minMax"/>
        </c:scaling>
        <c:delete val="1"/>
        <c:axPos val="l"/>
        <c:numFmt formatCode="#,##0;[Red]\-#,##0" sourceLinked="1"/>
        <c:majorTickMark val="none"/>
        <c:tickLblPos val="none"/>
        <c:crossAx val="114022272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2800" b="1">
          <a:latin typeface="Microsoft YaHei" pitchFamily="34" charset="-122"/>
          <a:ea typeface="Microsoft YaHei" pitchFamily="34" charset="-122"/>
        </a:defRPr>
      </a:pPr>
      <a:endParaRPr lang="zh-TW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B4E995-F63D-4043-903A-FB824FE6CCE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72647CB-1B95-4644-9579-A84221425E31}">
      <dgm:prSet phldrT="[文字]" custT="1"/>
      <dgm:spPr>
        <a:solidFill>
          <a:srgbClr val="005EA4"/>
        </a:solidFill>
      </dgm:spPr>
      <dgm:t>
        <a:bodyPr/>
        <a:lstStyle/>
        <a:p>
          <a:pPr algn="l"/>
          <a:r>
            <a:rPr lang="en-US" altLang="zh-TW" sz="1400" b="1" kern="1200" dirty="0" smtClean="0">
              <a:latin typeface="Calibri" pitchFamily="34" charset="0"/>
              <a:ea typeface="Microsoft YaHei" pitchFamily="34" charset="-122"/>
              <a:cs typeface="Calibri" pitchFamily="34" charset="0"/>
            </a:rPr>
            <a:t>Headquarters</a:t>
          </a:r>
          <a:endParaRPr lang="zh-TW" altLang="en-US" sz="1400" b="1" kern="1200" dirty="0" smtClean="0">
            <a:latin typeface="Calibri" pitchFamily="34" charset="0"/>
            <a:ea typeface="Microsoft YaHei" pitchFamily="34" charset="-122"/>
            <a:cs typeface="Calibri" pitchFamily="34" charset="0"/>
          </a:endParaRPr>
        </a:p>
      </dgm:t>
    </dgm:pt>
    <dgm:pt modelId="{10D892B1-1028-4CC2-8BAB-E443DC3F1079}" type="parTrans" cxnId="{882D7593-F90E-4A11-A53E-12B719C7DC63}">
      <dgm:prSet/>
      <dgm:spPr/>
      <dgm:t>
        <a:bodyPr/>
        <a:lstStyle/>
        <a:p>
          <a:endParaRPr lang="zh-TW" altLang="en-US"/>
        </a:p>
      </dgm:t>
    </dgm:pt>
    <dgm:pt modelId="{ECF24807-9192-415F-8423-63587532E993}" type="sibTrans" cxnId="{882D7593-F90E-4A11-A53E-12B719C7DC63}">
      <dgm:prSet/>
      <dgm:spPr/>
      <dgm:t>
        <a:bodyPr/>
        <a:lstStyle/>
        <a:p>
          <a:endParaRPr lang="zh-TW" altLang="en-US"/>
        </a:p>
      </dgm:t>
    </dgm:pt>
    <dgm:pt modelId="{1017E33F-47D3-44C8-919A-F9B96F38AB01}">
      <dgm:prSet phldrT="[文字]" custT="1"/>
      <dgm:spPr>
        <a:solidFill>
          <a:srgbClr val="005EA4"/>
        </a:solidFill>
      </dgm:spPr>
      <dgm:t>
        <a:bodyPr/>
        <a:lstStyle/>
        <a:p>
          <a:pPr algn="l"/>
          <a:r>
            <a:rPr lang="en-US" altLang="zh-TW" sz="1800" b="1" kern="1200" dirty="0" smtClean="0">
              <a:latin typeface="Calibri" pitchFamily="34" charset="0"/>
              <a:ea typeface="Microsoft YaHei" pitchFamily="34" charset="-122"/>
              <a:cs typeface="Calibri" pitchFamily="34" charset="0"/>
            </a:rPr>
            <a:t>Founded</a:t>
          </a:r>
          <a:endParaRPr lang="zh-TW" altLang="en-US" sz="1800" b="1" kern="1200" dirty="0" smtClean="0">
            <a:latin typeface="Calibri" pitchFamily="34" charset="0"/>
            <a:ea typeface="Microsoft YaHei" pitchFamily="34" charset="-122"/>
            <a:cs typeface="Calibri" pitchFamily="34" charset="0"/>
          </a:endParaRPr>
        </a:p>
      </dgm:t>
    </dgm:pt>
    <dgm:pt modelId="{F5428C9A-2B15-4E36-A99B-A59ABC5F2F3F}" type="parTrans" cxnId="{0589D798-BBA6-4B7A-82E6-BA12E86B0645}">
      <dgm:prSet/>
      <dgm:spPr/>
      <dgm:t>
        <a:bodyPr/>
        <a:lstStyle/>
        <a:p>
          <a:endParaRPr lang="zh-TW" altLang="en-US"/>
        </a:p>
      </dgm:t>
    </dgm:pt>
    <dgm:pt modelId="{6F4EC049-92BC-4A5A-BDE8-BFD1694544FE}" type="sibTrans" cxnId="{0589D798-BBA6-4B7A-82E6-BA12E86B0645}">
      <dgm:prSet/>
      <dgm:spPr/>
      <dgm:t>
        <a:bodyPr/>
        <a:lstStyle/>
        <a:p>
          <a:endParaRPr lang="zh-TW" altLang="en-US"/>
        </a:p>
      </dgm:t>
    </dgm:pt>
    <dgm:pt modelId="{7FA3D26D-2E88-44D3-8413-2576DABBC5C9}">
      <dgm:prSet phldrT="[文字]" custT="1"/>
      <dgm:spPr>
        <a:solidFill>
          <a:srgbClr val="005EA4"/>
        </a:solidFill>
      </dgm:spPr>
      <dgm:t>
        <a:bodyPr/>
        <a:lstStyle/>
        <a:p>
          <a:pPr algn="l"/>
          <a:r>
            <a:rPr lang="en-US" altLang="zh-TW" sz="1800" b="1" kern="1200" dirty="0" smtClean="0">
              <a:latin typeface="Calibri" pitchFamily="34" charset="0"/>
              <a:ea typeface="Microsoft YaHei" pitchFamily="34" charset="-122"/>
              <a:cs typeface="Calibri" pitchFamily="34" charset="0"/>
            </a:rPr>
            <a:t>IPO</a:t>
          </a:r>
          <a:endParaRPr lang="zh-TW" altLang="en-US" sz="1800" b="1" kern="1200" dirty="0" smtClean="0">
            <a:latin typeface="Calibri" pitchFamily="34" charset="0"/>
            <a:ea typeface="Microsoft YaHei" pitchFamily="34" charset="-122"/>
            <a:cs typeface="Calibri" pitchFamily="34" charset="0"/>
          </a:endParaRPr>
        </a:p>
      </dgm:t>
    </dgm:pt>
    <dgm:pt modelId="{B5000C95-E2F9-4643-B4D3-B9E5EBA5F51E}" type="parTrans" cxnId="{89DBEFD7-3F3F-45C6-B6B5-688C91CBF0E0}">
      <dgm:prSet/>
      <dgm:spPr/>
      <dgm:t>
        <a:bodyPr/>
        <a:lstStyle/>
        <a:p>
          <a:endParaRPr lang="zh-TW" altLang="en-US"/>
        </a:p>
      </dgm:t>
    </dgm:pt>
    <dgm:pt modelId="{3FCFDB4C-7D57-477F-BC22-6C5FD13740BE}" type="sibTrans" cxnId="{89DBEFD7-3F3F-45C6-B6B5-688C91CBF0E0}">
      <dgm:prSet/>
      <dgm:spPr/>
      <dgm:t>
        <a:bodyPr/>
        <a:lstStyle/>
        <a:p>
          <a:endParaRPr lang="zh-TW" altLang="en-US"/>
        </a:p>
      </dgm:t>
    </dgm:pt>
    <dgm:pt modelId="{3BEEB2E3-6EF4-4B18-97BD-8E5F0BEA355F}">
      <dgm:prSet custT="1"/>
      <dgm:spPr>
        <a:solidFill>
          <a:srgbClr val="005EA4"/>
        </a:solidFill>
      </dgm:spPr>
      <dgm:t>
        <a:bodyPr/>
        <a:lstStyle/>
        <a:p>
          <a:pPr algn="l"/>
          <a:r>
            <a:rPr lang="en-US" altLang="zh-TW" sz="1800" b="1" kern="1200" dirty="0" smtClean="0">
              <a:latin typeface="Calibri" pitchFamily="34" charset="0"/>
              <a:ea typeface="Microsoft YaHei" pitchFamily="34" charset="-122"/>
              <a:cs typeface="Calibri" pitchFamily="34" charset="0"/>
            </a:rPr>
            <a:t>ISO</a:t>
          </a:r>
          <a:endParaRPr lang="zh-TW" altLang="en-US" sz="1800" b="1" kern="1200" dirty="0" smtClean="0">
            <a:latin typeface="Calibri" pitchFamily="34" charset="0"/>
            <a:ea typeface="Microsoft YaHei" pitchFamily="34" charset="-122"/>
            <a:cs typeface="Calibri" pitchFamily="34" charset="0"/>
          </a:endParaRPr>
        </a:p>
      </dgm:t>
    </dgm:pt>
    <dgm:pt modelId="{1FCF6622-03ED-4259-A519-1F2E3B385E89}" type="parTrans" cxnId="{229C1552-58F2-46F9-8DB9-D561181ED1BE}">
      <dgm:prSet/>
      <dgm:spPr/>
      <dgm:t>
        <a:bodyPr/>
        <a:lstStyle/>
        <a:p>
          <a:endParaRPr lang="zh-TW" altLang="en-US"/>
        </a:p>
      </dgm:t>
    </dgm:pt>
    <dgm:pt modelId="{B9BA0778-3052-48C8-A74D-083579D62684}" type="sibTrans" cxnId="{229C1552-58F2-46F9-8DB9-D561181ED1BE}">
      <dgm:prSet/>
      <dgm:spPr/>
      <dgm:t>
        <a:bodyPr/>
        <a:lstStyle/>
        <a:p>
          <a:endParaRPr lang="zh-TW" altLang="en-US"/>
        </a:p>
      </dgm:t>
    </dgm:pt>
    <dgm:pt modelId="{FCDDCCEB-F1F5-4CC3-8700-84919995C63F}">
      <dgm:prSet/>
      <dgm:spPr/>
      <dgm:t>
        <a:bodyPr/>
        <a:lstStyle/>
        <a:p>
          <a:endParaRPr lang="zh-TW" altLang="en-US" dirty="0"/>
        </a:p>
      </dgm:t>
    </dgm:pt>
    <dgm:pt modelId="{264298F6-650B-4E14-9557-582339DCDA24}" type="parTrans" cxnId="{F6AC4CF6-52E4-43B9-8635-23B34FDBDC2E}">
      <dgm:prSet/>
      <dgm:spPr/>
      <dgm:t>
        <a:bodyPr/>
        <a:lstStyle/>
        <a:p>
          <a:endParaRPr lang="zh-TW" altLang="en-US"/>
        </a:p>
      </dgm:t>
    </dgm:pt>
    <dgm:pt modelId="{206BC73F-1EDF-4AD0-83BB-9C5F2B554545}" type="sibTrans" cxnId="{F6AC4CF6-52E4-43B9-8635-23B34FDBDC2E}">
      <dgm:prSet/>
      <dgm:spPr/>
      <dgm:t>
        <a:bodyPr/>
        <a:lstStyle/>
        <a:p>
          <a:endParaRPr lang="zh-TW" altLang="en-US"/>
        </a:p>
      </dgm:t>
    </dgm:pt>
    <dgm:pt modelId="{3614A8BF-11CC-4905-9626-1D62FCB5CF5D}">
      <dgm:prSet/>
      <dgm:spPr/>
      <dgm:t>
        <a:bodyPr/>
        <a:lstStyle/>
        <a:p>
          <a:endParaRPr lang="zh-TW" altLang="en-US" dirty="0"/>
        </a:p>
      </dgm:t>
    </dgm:pt>
    <dgm:pt modelId="{A387F3B4-BCF9-45D6-B189-7772B5D00FD8}" type="parTrans" cxnId="{F028052F-F3CA-48AD-A920-84FDBCE47BF6}">
      <dgm:prSet/>
      <dgm:spPr/>
      <dgm:t>
        <a:bodyPr/>
        <a:lstStyle/>
        <a:p>
          <a:endParaRPr lang="zh-TW" altLang="en-US"/>
        </a:p>
      </dgm:t>
    </dgm:pt>
    <dgm:pt modelId="{47AF0E93-09EB-43DE-B306-8A3EA5221A8E}" type="sibTrans" cxnId="{F028052F-F3CA-48AD-A920-84FDBCE47BF6}">
      <dgm:prSet/>
      <dgm:spPr/>
      <dgm:t>
        <a:bodyPr/>
        <a:lstStyle/>
        <a:p>
          <a:endParaRPr lang="zh-TW" altLang="en-US"/>
        </a:p>
      </dgm:t>
    </dgm:pt>
    <dgm:pt modelId="{4A090B0B-100F-4819-B562-C865ED65016E}">
      <dgm:prSet phldrT="[文字]"/>
      <dgm:spPr/>
      <dgm:t>
        <a:bodyPr/>
        <a:lstStyle/>
        <a:p>
          <a:endParaRPr lang="zh-TW" altLang="en-US" dirty="0"/>
        </a:p>
      </dgm:t>
    </dgm:pt>
    <dgm:pt modelId="{0D901937-C024-492A-8C5F-82545C148E21}" type="sibTrans" cxnId="{5A0D62F4-B9B8-4ED7-84C1-8C51DBDB3C4C}">
      <dgm:prSet/>
      <dgm:spPr/>
      <dgm:t>
        <a:bodyPr/>
        <a:lstStyle/>
        <a:p>
          <a:endParaRPr lang="zh-TW" altLang="en-US"/>
        </a:p>
      </dgm:t>
    </dgm:pt>
    <dgm:pt modelId="{AEF6FBB9-5D5F-429B-B699-70CD5E347FD5}" type="parTrans" cxnId="{5A0D62F4-B9B8-4ED7-84C1-8C51DBDB3C4C}">
      <dgm:prSet/>
      <dgm:spPr/>
      <dgm:t>
        <a:bodyPr/>
        <a:lstStyle/>
        <a:p>
          <a:endParaRPr lang="zh-TW" altLang="en-US"/>
        </a:p>
      </dgm:t>
    </dgm:pt>
    <dgm:pt modelId="{254D9E6A-951A-40CC-90CC-8F48C8BFB571}">
      <dgm:prSet phldrT="[文字]"/>
      <dgm:spPr/>
      <dgm:t>
        <a:bodyPr/>
        <a:lstStyle/>
        <a:p>
          <a:endParaRPr lang="zh-TW" altLang="en-US" dirty="0"/>
        </a:p>
      </dgm:t>
    </dgm:pt>
    <dgm:pt modelId="{A8F3FD1A-6515-4DEB-9D96-00ED4F22AE7D}" type="parTrans" cxnId="{BE7A98FF-F1C9-4ED6-BF1E-A8DC7C5E6544}">
      <dgm:prSet/>
      <dgm:spPr/>
      <dgm:t>
        <a:bodyPr/>
        <a:lstStyle/>
        <a:p>
          <a:endParaRPr lang="zh-TW" altLang="en-US"/>
        </a:p>
      </dgm:t>
    </dgm:pt>
    <dgm:pt modelId="{6AA6B11F-B8F5-4695-825E-8C2F49FCE11F}" type="sibTrans" cxnId="{BE7A98FF-F1C9-4ED6-BF1E-A8DC7C5E6544}">
      <dgm:prSet/>
      <dgm:spPr/>
      <dgm:t>
        <a:bodyPr/>
        <a:lstStyle/>
        <a:p>
          <a:endParaRPr lang="zh-TW" altLang="en-US"/>
        </a:p>
      </dgm:t>
    </dgm:pt>
    <dgm:pt modelId="{916FC7A6-306E-41F1-81BF-2A9DAC589CCA}">
      <dgm:prSet custT="1"/>
      <dgm:spPr>
        <a:solidFill>
          <a:srgbClr val="005EA4"/>
        </a:solidFill>
      </dgm:spPr>
      <dgm:t>
        <a:bodyPr/>
        <a:lstStyle/>
        <a:p>
          <a:pPr algn="l"/>
          <a:r>
            <a:rPr lang="en-US" altLang="zh-TW" sz="1400" b="1" kern="1200" dirty="0" smtClean="0">
              <a:latin typeface="Calibri" pitchFamily="34" charset="0"/>
              <a:ea typeface="Microsoft YaHei" pitchFamily="34" charset="-122"/>
              <a:cs typeface="Calibri" pitchFamily="34" charset="0"/>
            </a:rPr>
            <a:t>Number of Employees</a:t>
          </a:r>
          <a:endParaRPr lang="zh-TW" altLang="en-US" sz="1400" b="1" kern="1200" dirty="0" smtClean="0">
            <a:latin typeface="Calibri" pitchFamily="34" charset="0"/>
            <a:ea typeface="Microsoft YaHei" pitchFamily="34" charset="-122"/>
            <a:cs typeface="Calibri" pitchFamily="34" charset="0"/>
          </a:endParaRPr>
        </a:p>
      </dgm:t>
    </dgm:pt>
    <dgm:pt modelId="{BE6562C9-0E0C-48C5-87DD-6AE2DEF0AF74}" type="sibTrans" cxnId="{C376C61F-6B2C-44F5-B647-3A0D3696B8D0}">
      <dgm:prSet/>
      <dgm:spPr/>
      <dgm:t>
        <a:bodyPr/>
        <a:lstStyle/>
        <a:p>
          <a:endParaRPr lang="zh-TW" altLang="en-US"/>
        </a:p>
      </dgm:t>
    </dgm:pt>
    <dgm:pt modelId="{B03BCE4A-A371-4E86-ADF0-49BE38C7B868}" type="parTrans" cxnId="{C376C61F-6B2C-44F5-B647-3A0D3696B8D0}">
      <dgm:prSet/>
      <dgm:spPr/>
      <dgm:t>
        <a:bodyPr/>
        <a:lstStyle/>
        <a:p>
          <a:endParaRPr lang="zh-TW" altLang="en-US"/>
        </a:p>
      </dgm:t>
    </dgm:pt>
    <dgm:pt modelId="{17C8F99F-F5EA-41CF-9D0C-CA6034237BF5}">
      <dgm:prSet/>
      <dgm:spPr/>
      <dgm:t>
        <a:bodyPr/>
        <a:lstStyle/>
        <a:p>
          <a:endParaRPr lang="zh-TW" altLang="en-US" dirty="0"/>
        </a:p>
      </dgm:t>
    </dgm:pt>
    <dgm:pt modelId="{51EF5BC2-750E-4107-9360-8ABE4B5344F5}" type="parTrans" cxnId="{E02D0B38-294B-4EC8-91B1-3F4F6BB83043}">
      <dgm:prSet/>
      <dgm:spPr/>
      <dgm:t>
        <a:bodyPr/>
        <a:lstStyle/>
        <a:p>
          <a:endParaRPr lang="zh-TW" altLang="en-US"/>
        </a:p>
      </dgm:t>
    </dgm:pt>
    <dgm:pt modelId="{A177E29E-E2B6-4A96-BB79-70382C57BF34}" type="sibTrans" cxnId="{E02D0B38-294B-4EC8-91B1-3F4F6BB83043}">
      <dgm:prSet/>
      <dgm:spPr/>
      <dgm:t>
        <a:bodyPr/>
        <a:lstStyle/>
        <a:p>
          <a:endParaRPr lang="zh-TW" altLang="en-US"/>
        </a:p>
      </dgm:t>
    </dgm:pt>
    <dgm:pt modelId="{44C15489-7C16-433B-A334-E8000D607935}">
      <dgm:prSet/>
      <dgm:spPr/>
      <dgm:t>
        <a:bodyPr/>
        <a:lstStyle/>
        <a:p>
          <a:endParaRPr lang="zh-TW" altLang="en-US" dirty="0"/>
        </a:p>
      </dgm:t>
    </dgm:pt>
    <dgm:pt modelId="{5D636319-4241-4651-B1E4-D1D3A2B3D5DF}" type="parTrans" cxnId="{D7F6CAB4-BBE2-472E-BCEA-31BD768907E7}">
      <dgm:prSet/>
      <dgm:spPr/>
    </dgm:pt>
    <dgm:pt modelId="{CD52D9B4-6082-4A9E-9FFE-6DE219FE0BEA}" type="sibTrans" cxnId="{D7F6CAB4-BBE2-472E-BCEA-31BD768907E7}">
      <dgm:prSet/>
      <dgm:spPr/>
    </dgm:pt>
    <dgm:pt modelId="{9D9EC829-4DBB-438E-8E9D-CE197B84256F}" type="pres">
      <dgm:prSet presAssocID="{27B4E995-F63D-4043-903A-FB824FE6CC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1C27D21-FCB4-4E50-BFFB-8562BC21892B}" type="pres">
      <dgm:prSet presAssocID="{072647CB-1B95-4644-9579-A84221425E31}" presName="linNode" presStyleCnt="0"/>
      <dgm:spPr/>
    </dgm:pt>
    <dgm:pt modelId="{A8707380-40A0-4BDB-B9B9-D978AD11E215}" type="pres">
      <dgm:prSet presAssocID="{072647CB-1B95-4644-9579-A84221425E31}" presName="parentText" presStyleLbl="node1" presStyleIdx="0" presStyleCnt="5" custScaleX="9941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9229C8-E261-486E-89CE-39664570D4E9}" type="pres">
      <dgm:prSet presAssocID="{072647CB-1B95-4644-9579-A84221425E31}" presName="descendantText" presStyleLbl="alignAccFollowNode1" presStyleIdx="0" presStyleCnt="5" custScaleX="155997" custScaleY="1235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21CCFD-3765-463D-A23E-9A40FC5EF386}" type="pres">
      <dgm:prSet presAssocID="{ECF24807-9192-415F-8423-63587532E993}" presName="sp" presStyleCnt="0"/>
      <dgm:spPr/>
    </dgm:pt>
    <dgm:pt modelId="{2EBCB569-E1B2-44AF-94B1-C1DE4595B054}" type="pres">
      <dgm:prSet presAssocID="{1017E33F-47D3-44C8-919A-F9B96F38AB01}" presName="linNode" presStyleCnt="0"/>
      <dgm:spPr/>
    </dgm:pt>
    <dgm:pt modelId="{F2EDC44E-C019-444A-825C-C7128F16150F}" type="pres">
      <dgm:prSet presAssocID="{1017E33F-47D3-44C8-919A-F9B96F38AB01}" presName="parentText" presStyleLbl="node1" presStyleIdx="1" presStyleCnt="5" custScaleX="7386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1DDFE6-9CA3-4668-9010-020EC2DA3B71}" type="pres">
      <dgm:prSet presAssocID="{1017E33F-47D3-44C8-919A-F9B96F38AB01}" presName="descendantText" presStyleLbl="alignAccFollowNode1" presStyleIdx="1" presStyleCnt="5" custScaleX="119543" custScaleY="1199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D9E65D-9E63-47D6-B6CC-47AD6922ACBA}" type="pres">
      <dgm:prSet presAssocID="{6F4EC049-92BC-4A5A-BDE8-BFD1694544FE}" presName="sp" presStyleCnt="0"/>
      <dgm:spPr/>
    </dgm:pt>
    <dgm:pt modelId="{B87EEDFF-DD3C-4E11-88C9-A5AEA8246B27}" type="pres">
      <dgm:prSet presAssocID="{7FA3D26D-2E88-44D3-8413-2576DABBC5C9}" presName="linNode" presStyleCnt="0"/>
      <dgm:spPr/>
    </dgm:pt>
    <dgm:pt modelId="{03D9E0B0-A8E2-4776-8C22-99E88004A24B}" type="pres">
      <dgm:prSet presAssocID="{7FA3D26D-2E88-44D3-8413-2576DABBC5C9}" presName="parentText" presStyleLbl="node1" presStyleIdx="2" presStyleCnt="5" custScaleX="8425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1FC3CE-6BAA-4C7E-8418-CC7BF1D65FC8}" type="pres">
      <dgm:prSet presAssocID="{7FA3D26D-2E88-44D3-8413-2576DABBC5C9}" presName="descendantText" presStyleLbl="alignAccFollowNode1" presStyleIdx="2" presStyleCnt="5" custScaleX="140524" custScaleY="12196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97A623A-D167-4E19-9852-F4F5C9F1B4C5}" type="pres">
      <dgm:prSet presAssocID="{3FCFDB4C-7D57-477F-BC22-6C5FD13740BE}" presName="sp" presStyleCnt="0"/>
      <dgm:spPr/>
    </dgm:pt>
    <dgm:pt modelId="{84267F91-38CA-4F12-B6BC-8DB3F85A15B2}" type="pres">
      <dgm:prSet presAssocID="{916FC7A6-306E-41F1-81BF-2A9DAC589CCA}" presName="linNode" presStyleCnt="0"/>
      <dgm:spPr/>
    </dgm:pt>
    <dgm:pt modelId="{6CA3A1AD-5276-4969-8A72-E5C950FCFF66}" type="pres">
      <dgm:prSet presAssocID="{916FC7A6-306E-41F1-81BF-2A9DAC589CCA}" presName="parentText" presStyleLbl="node1" presStyleIdx="3" presStyleCnt="5" custScaleX="10197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7058E1-AF03-4F89-9617-9A58BA126E1F}" type="pres">
      <dgm:prSet presAssocID="{916FC7A6-306E-41F1-81BF-2A9DAC589CCA}" presName="descendantText" presStyleLbl="alignAccFollowNode1" presStyleIdx="3" presStyleCnt="5" custScaleX="174276" custScaleY="1212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3E2705-1B74-43FB-A6C4-A29A7A103F0A}" type="pres">
      <dgm:prSet presAssocID="{BE6562C9-0E0C-48C5-87DD-6AE2DEF0AF74}" presName="sp" presStyleCnt="0"/>
      <dgm:spPr/>
    </dgm:pt>
    <dgm:pt modelId="{5B26EF66-3726-45BB-BE51-F943CDAFD255}" type="pres">
      <dgm:prSet presAssocID="{3BEEB2E3-6EF4-4B18-97BD-8E5F0BEA355F}" presName="linNode" presStyleCnt="0"/>
      <dgm:spPr/>
    </dgm:pt>
    <dgm:pt modelId="{10DD4C45-08B4-420F-BF1C-6D2D72705D19}" type="pres">
      <dgm:prSet presAssocID="{3BEEB2E3-6EF4-4B18-97BD-8E5F0BEA355F}" presName="parentText" presStyleLbl="node1" presStyleIdx="4" presStyleCnt="5" custScaleX="7179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79383D-85F6-4A7F-8134-2D9345BE6249}" type="pres">
      <dgm:prSet presAssocID="{3BEEB2E3-6EF4-4B18-97BD-8E5F0BEA355F}" presName="descendantText" presStyleLbl="alignAccFollowNode1" presStyleIdx="4" presStyleCnt="5" custScaleX="122663" custScaleY="12072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8391DA9-8FB7-4BDC-80EE-0C9D4AB1613E}" type="presOf" srcId="{3614A8BF-11CC-4905-9626-1D62FCB5CF5D}" destId="{4A79383D-85F6-4A7F-8134-2D9345BE6249}" srcOrd="0" destOrd="0" presId="urn:microsoft.com/office/officeart/2005/8/layout/vList5"/>
    <dgm:cxn modelId="{CF025475-C2E3-4A79-ADA7-10014A817B6B}" type="presOf" srcId="{916FC7A6-306E-41F1-81BF-2A9DAC589CCA}" destId="{6CA3A1AD-5276-4969-8A72-E5C950FCFF66}" srcOrd="0" destOrd="0" presId="urn:microsoft.com/office/officeart/2005/8/layout/vList5"/>
    <dgm:cxn modelId="{BE7A98FF-F1C9-4ED6-BF1E-A8DC7C5E6544}" srcId="{072647CB-1B95-4644-9579-A84221425E31}" destId="{254D9E6A-951A-40CC-90CC-8F48C8BFB571}" srcOrd="1" destOrd="0" parTransId="{A8F3FD1A-6515-4DEB-9D96-00ED4F22AE7D}" sibTransId="{6AA6B11F-B8F5-4695-825E-8C2F49FCE11F}"/>
    <dgm:cxn modelId="{C2D4F967-C643-4474-95EC-7EFBAEF7203A}" type="presOf" srcId="{072647CB-1B95-4644-9579-A84221425E31}" destId="{A8707380-40A0-4BDB-B9B9-D978AD11E215}" srcOrd="0" destOrd="0" presId="urn:microsoft.com/office/officeart/2005/8/layout/vList5"/>
    <dgm:cxn modelId="{F6AC4CF6-52E4-43B9-8635-23B34FDBDC2E}" srcId="{916FC7A6-306E-41F1-81BF-2A9DAC589CCA}" destId="{FCDDCCEB-F1F5-4CC3-8700-84919995C63F}" srcOrd="0" destOrd="0" parTransId="{264298F6-650B-4E14-9557-582339DCDA24}" sibTransId="{206BC73F-1EDF-4AD0-83BB-9C5F2B554545}"/>
    <dgm:cxn modelId="{89DBEFD7-3F3F-45C6-B6B5-688C91CBF0E0}" srcId="{27B4E995-F63D-4043-903A-FB824FE6CCEE}" destId="{7FA3D26D-2E88-44D3-8413-2576DABBC5C9}" srcOrd="2" destOrd="0" parTransId="{B5000C95-E2F9-4643-B4D3-B9E5EBA5F51E}" sibTransId="{3FCFDB4C-7D57-477F-BC22-6C5FD13740BE}"/>
    <dgm:cxn modelId="{E02D0B38-294B-4EC8-91B1-3F4F6BB83043}" srcId="{1017E33F-47D3-44C8-919A-F9B96F38AB01}" destId="{17C8F99F-F5EA-41CF-9D0C-CA6034237BF5}" srcOrd="0" destOrd="0" parTransId="{51EF5BC2-750E-4107-9360-8ABE4B5344F5}" sibTransId="{A177E29E-E2B6-4A96-BB79-70382C57BF34}"/>
    <dgm:cxn modelId="{0589D798-BBA6-4B7A-82E6-BA12E86B0645}" srcId="{27B4E995-F63D-4043-903A-FB824FE6CCEE}" destId="{1017E33F-47D3-44C8-919A-F9B96F38AB01}" srcOrd="1" destOrd="0" parTransId="{F5428C9A-2B15-4E36-A99B-A59ABC5F2F3F}" sibTransId="{6F4EC049-92BC-4A5A-BDE8-BFD1694544FE}"/>
    <dgm:cxn modelId="{099FEF45-3C9A-4167-A9BD-4C441BFF2055}" type="presOf" srcId="{4A090B0B-100F-4819-B562-C865ED65016E}" destId="{279229C8-E261-486E-89CE-39664570D4E9}" srcOrd="0" destOrd="0" presId="urn:microsoft.com/office/officeart/2005/8/layout/vList5"/>
    <dgm:cxn modelId="{8CD74F7E-550C-4D2D-94D0-699E8E95F9F1}" type="presOf" srcId="{7FA3D26D-2E88-44D3-8413-2576DABBC5C9}" destId="{03D9E0B0-A8E2-4776-8C22-99E88004A24B}" srcOrd="0" destOrd="0" presId="urn:microsoft.com/office/officeart/2005/8/layout/vList5"/>
    <dgm:cxn modelId="{1B15A60C-4BD6-4D0C-A108-6F0054EE75AE}" type="presOf" srcId="{1017E33F-47D3-44C8-919A-F9B96F38AB01}" destId="{F2EDC44E-C019-444A-825C-C7128F16150F}" srcOrd="0" destOrd="0" presId="urn:microsoft.com/office/officeart/2005/8/layout/vList5"/>
    <dgm:cxn modelId="{D7F6CAB4-BBE2-472E-BCEA-31BD768907E7}" srcId="{7FA3D26D-2E88-44D3-8413-2576DABBC5C9}" destId="{44C15489-7C16-433B-A334-E8000D607935}" srcOrd="0" destOrd="0" parTransId="{5D636319-4241-4651-B1E4-D1D3A2B3D5DF}" sibTransId="{CD52D9B4-6082-4A9E-9FFE-6DE219FE0BEA}"/>
    <dgm:cxn modelId="{F028052F-F3CA-48AD-A920-84FDBCE47BF6}" srcId="{3BEEB2E3-6EF4-4B18-97BD-8E5F0BEA355F}" destId="{3614A8BF-11CC-4905-9626-1D62FCB5CF5D}" srcOrd="0" destOrd="0" parTransId="{A387F3B4-BCF9-45D6-B189-7772B5D00FD8}" sibTransId="{47AF0E93-09EB-43DE-B306-8A3EA5221A8E}"/>
    <dgm:cxn modelId="{06E3B93F-C26D-4374-B1A0-B0278355F08E}" type="presOf" srcId="{27B4E995-F63D-4043-903A-FB824FE6CCEE}" destId="{9D9EC829-4DBB-438E-8E9D-CE197B84256F}" srcOrd="0" destOrd="0" presId="urn:microsoft.com/office/officeart/2005/8/layout/vList5"/>
    <dgm:cxn modelId="{5A0D62F4-B9B8-4ED7-84C1-8C51DBDB3C4C}" srcId="{072647CB-1B95-4644-9579-A84221425E31}" destId="{4A090B0B-100F-4819-B562-C865ED65016E}" srcOrd="0" destOrd="0" parTransId="{AEF6FBB9-5D5F-429B-B699-70CD5E347FD5}" sibTransId="{0D901937-C024-492A-8C5F-82545C148E21}"/>
    <dgm:cxn modelId="{CF366F81-1E4E-48F6-9209-8884D3DB31F9}" type="presOf" srcId="{17C8F99F-F5EA-41CF-9D0C-CA6034237BF5}" destId="{591DDFE6-9CA3-4668-9010-020EC2DA3B71}" srcOrd="0" destOrd="0" presId="urn:microsoft.com/office/officeart/2005/8/layout/vList5"/>
    <dgm:cxn modelId="{D28C5850-7A85-467A-90C2-AD49E54F2DE8}" type="presOf" srcId="{254D9E6A-951A-40CC-90CC-8F48C8BFB571}" destId="{279229C8-E261-486E-89CE-39664570D4E9}" srcOrd="0" destOrd="1" presId="urn:microsoft.com/office/officeart/2005/8/layout/vList5"/>
    <dgm:cxn modelId="{229C1552-58F2-46F9-8DB9-D561181ED1BE}" srcId="{27B4E995-F63D-4043-903A-FB824FE6CCEE}" destId="{3BEEB2E3-6EF4-4B18-97BD-8E5F0BEA355F}" srcOrd="4" destOrd="0" parTransId="{1FCF6622-03ED-4259-A519-1F2E3B385E89}" sibTransId="{B9BA0778-3052-48C8-A74D-083579D62684}"/>
    <dgm:cxn modelId="{89AA5A75-570C-47B1-97B6-ACE58FB481C4}" type="presOf" srcId="{44C15489-7C16-433B-A334-E8000D607935}" destId="{DA1FC3CE-6BAA-4C7E-8418-CC7BF1D65FC8}" srcOrd="0" destOrd="0" presId="urn:microsoft.com/office/officeart/2005/8/layout/vList5"/>
    <dgm:cxn modelId="{C376C61F-6B2C-44F5-B647-3A0D3696B8D0}" srcId="{27B4E995-F63D-4043-903A-FB824FE6CCEE}" destId="{916FC7A6-306E-41F1-81BF-2A9DAC589CCA}" srcOrd="3" destOrd="0" parTransId="{B03BCE4A-A371-4E86-ADF0-49BE38C7B868}" sibTransId="{BE6562C9-0E0C-48C5-87DD-6AE2DEF0AF74}"/>
    <dgm:cxn modelId="{882D7593-F90E-4A11-A53E-12B719C7DC63}" srcId="{27B4E995-F63D-4043-903A-FB824FE6CCEE}" destId="{072647CB-1B95-4644-9579-A84221425E31}" srcOrd="0" destOrd="0" parTransId="{10D892B1-1028-4CC2-8BAB-E443DC3F1079}" sibTransId="{ECF24807-9192-415F-8423-63587532E993}"/>
    <dgm:cxn modelId="{D5FCBDA8-BA4A-4F9A-9D7F-18C7992D6981}" type="presOf" srcId="{FCDDCCEB-F1F5-4CC3-8700-84919995C63F}" destId="{777058E1-AF03-4F89-9617-9A58BA126E1F}" srcOrd="0" destOrd="0" presId="urn:microsoft.com/office/officeart/2005/8/layout/vList5"/>
    <dgm:cxn modelId="{75C804BA-22FB-4E1C-B47B-74F174B7EA8C}" type="presOf" srcId="{3BEEB2E3-6EF4-4B18-97BD-8E5F0BEA355F}" destId="{10DD4C45-08B4-420F-BF1C-6D2D72705D19}" srcOrd="0" destOrd="0" presId="urn:microsoft.com/office/officeart/2005/8/layout/vList5"/>
    <dgm:cxn modelId="{3AEEE68D-7076-4D03-8C05-DFF9B49CF8A7}" type="presParOf" srcId="{9D9EC829-4DBB-438E-8E9D-CE197B84256F}" destId="{71C27D21-FCB4-4E50-BFFB-8562BC21892B}" srcOrd="0" destOrd="0" presId="urn:microsoft.com/office/officeart/2005/8/layout/vList5"/>
    <dgm:cxn modelId="{1C1EA27F-8C34-4F5E-8359-72A2DD0BF4D6}" type="presParOf" srcId="{71C27D21-FCB4-4E50-BFFB-8562BC21892B}" destId="{A8707380-40A0-4BDB-B9B9-D978AD11E215}" srcOrd="0" destOrd="0" presId="urn:microsoft.com/office/officeart/2005/8/layout/vList5"/>
    <dgm:cxn modelId="{E350846C-E9C4-44C2-AEDD-D5F95CB5CF64}" type="presParOf" srcId="{71C27D21-FCB4-4E50-BFFB-8562BC21892B}" destId="{279229C8-E261-486E-89CE-39664570D4E9}" srcOrd="1" destOrd="0" presId="urn:microsoft.com/office/officeart/2005/8/layout/vList5"/>
    <dgm:cxn modelId="{420E0FC8-C9F6-45DC-8A9E-125674A34006}" type="presParOf" srcId="{9D9EC829-4DBB-438E-8E9D-CE197B84256F}" destId="{1321CCFD-3765-463D-A23E-9A40FC5EF386}" srcOrd="1" destOrd="0" presId="urn:microsoft.com/office/officeart/2005/8/layout/vList5"/>
    <dgm:cxn modelId="{A497CB69-28C8-4F5A-891D-BF3A94FAE4BB}" type="presParOf" srcId="{9D9EC829-4DBB-438E-8E9D-CE197B84256F}" destId="{2EBCB569-E1B2-44AF-94B1-C1DE4595B054}" srcOrd="2" destOrd="0" presId="urn:microsoft.com/office/officeart/2005/8/layout/vList5"/>
    <dgm:cxn modelId="{B181FBBA-3AD8-41C2-BE4C-179F7D1ACDEC}" type="presParOf" srcId="{2EBCB569-E1B2-44AF-94B1-C1DE4595B054}" destId="{F2EDC44E-C019-444A-825C-C7128F16150F}" srcOrd="0" destOrd="0" presId="urn:microsoft.com/office/officeart/2005/8/layout/vList5"/>
    <dgm:cxn modelId="{6AAE7238-709A-4693-89C8-4B4C91D26A50}" type="presParOf" srcId="{2EBCB569-E1B2-44AF-94B1-C1DE4595B054}" destId="{591DDFE6-9CA3-4668-9010-020EC2DA3B71}" srcOrd="1" destOrd="0" presId="urn:microsoft.com/office/officeart/2005/8/layout/vList5"/>
    <dgm:cxn modelId="{69FCC9CD-22B5-4B3F-82E0-281C2C102DA3}" type="presParOf" srcId="{9D9EC829-4DBB-438E-8E9D-CE197B84256F}" destId="{3BD9E65D-9E63-47D6-B6CC-47AD6922ACBA}" srcOrd="3" destOrd="0" presId="urn:microsoft.com/office/officeart/2005/8/layout/vList5"/>
    <dgm:cxn modelId="{BC008BE9-E1BE-4EB7-80F7-6146D728B153}" type="presParOf" srcId="{9D9EC829-4DBB-438E-8E9D-CE197B84256F}" destId="{B87EEDFF-DD3C-4E11-88C9-A5AEA8246B27}" srcOrd="4" destOrd="0" presId="urn:microsoft.com/office/officeart/2005/8/layout/vList5"/>
    <dgm:cxn modelId="{807917DA-B270-46FA-94B6-43A6BB56107E}" type="presParOf" srcId="{B87EEDFF-DD3C-4E11-88C9-A5AEA8246B27}" destId="{03D9E0B0-A8E2-4776-8C22-99E88004A24B}" srcOrd="0" destOrd="0" presId="urn:microsoft.com/office/officeart/2005/8/layout/vList5"/>
    <dgm:cxn modelId="{ADB1A3C9-FB37-41A9-AD81-51021696D703}" type="presParOf" srcId="{B87EEDFF-DD3C-4E11-88C9-A5AEA8246B27}" destId="{DA1FC3CE-6BAA-4C7E-8418-CC7BF1D65FC8}" srcOrd="1" destOrd="0" presId="urn:microsoft.com/office/officeart/2005/8/layout/vList5"/>
    <dgm:cxn modelId="{9981A035-F308-4470-A0A8-FDA186F249CF}" type="presParOf" srcId="{9D9EC829-4DBB-438E-8E9D-CE197B84256F}" destId="{F97A623A-D167-4E19-9852-F4F5C9F1B4C5}" srcOrd="5" destOrd="0" presId="urn:microsoft.com/office/officeart/2005/8/layout/vList5"/>
    <dgm:cxn modelId="{D0956FE7-268C-41CE-A595-711BA82148CD}" type="presParOf" srcId="{9D9EC829-4DBB-438E-8E9D-CE197B84256F}" destId="{84267F91-38CA-4F12-B6BC-8DB3F85A15B2}" srcOrd="6" destOrd="0" presId="urn:microsoft.com/office/officeart/2005/8/layout/vList5"/>
    <dgm:cxn modelId="{002B2462-6348-4C86-A988-D55FC1E57D0E}" type="presParOf" srcId="{84267F91-38CA-4F12-B6BC-8DB3F85A15B2}" destId="{6CA3A1AD-5276-4969-8A72-E5C950FCFF66}" srcOrd="0" destOrd="0" presId="urn:microsoft.com/office/officeart/2005/8/layout/vList5"/>
    <dgm:cxn modelId="{7FC692C1-FAC4-41C5-AD81-420DAAC8144B}" type="presParOf" srcId="{84267F91-38CA-4F12-B6BC-8DB3F85A15B2}" destId="{777058E1-AF03-4F89-9617-9A58BA126E1F}" srcOrd="1" destOrd="0" presId="urn:microsoft.com/office/officeart/2005/8/layout/vList5"/>
    <dgm:cxn modelId="{2CC12DEB-63BE-4002-9A7D-9CB2974763EB}" type="presParOf" srcId="{9D9EC829-4DBB-438E-8E9D-CE197B84256F}" destId="{BF3E2705-1B74-43FB-A6C4-A29A7A103F0A}" srcOrd="7" destOrd="0" presId="urn:microsoft.com/office/officeart/2005/8/layout/vList5"/>
    <dgm:cxn modelId="{F52EF404-27C1-411F-9D89-0E222283EA67}" type="presParOf" srcId="{9D9EC829-4DBB-438E-8E9D-CE197B84256F}" destId="{5B26EF66-3726-45BB-BE51-F943CDAFD255}" srcOrd="8" destOrd="0" presId="urn:microsoft.com/office/officeart/2005/8/layout/vList5"/>
    <dgm:cxn modelId="{16A7550C-70F8-4D4A-9C00-61B8A4DD7D1E}" type="presParOf" srcId="{5B26EF66-3726-45BB-BE51-F943CDAFD255}" destId="{10DD4C45-08B4-420F-BF1C-6D2D72705D19}" srcOrd="0" destOrd="0" presId="urn:microsoft.com/office/officeart/2005/8/layout/vList5"/>
    <dgm:cxn modelId="{59EF59EE-92CE-4541-9963-E79F272DE5C9}" type="presParOf" srcId="{5B26EF66-3726-45BB-BE51-F943CDAFD255}" destId="{4A79383D-85F6-4A7F-8134-2D9345BE624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9229C8-E261-486E-89CE-39664570D4E9}">
      <dsp:nvSpPr>
        <dsp:cNvPr id="0" name=""/>
        <dsp:cNvSpPr/>
      </dsp:nvSpPr>
      <dsp:spPr>
        <a:xfrm rot="5400000">
          <a:off x="2632980" y="-1370506"/>
          <a:ext cx="750972" cy="35043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632980" y="-1370506"/>
        <a:ext cx="750972" cy="3504391"/>
      </dsp:txXfrm>
    </dsp:sp>
    <dsp:sp modelId="{A8707380-40A0-4BDB-B9B9-D978AD11E215}">
      <dsp:nvSpPr>
        <dsp:cNvPr id="0" name=""/>
        <dsp:cNvSpPr/>
      </dsp:nvSpPr>
      <dsp:spPr>
        <a:xfrm>
          <a:off x="22" y="1738"/>
          <a:ext cx="1256247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dirty="0" smtClean="0">
              <a:latin typeface="Calibri" pitchFamily="34" charset="0"/>
              <a:ea typeface="Microsoft YaHei" pitchFamily="34" charset="-122"/>
              <a:cs typeface="Calibri" pitchFamily="34" charset="0"/>
            </a:rPr>
            <a:t>Headquarters</a:t>
          </a:r>
          <a:endParaRPr lang="zh-TW" altLang="en-US" sz="1400" b="1" kern="1200" dirty="0" smtClean="0">
            <a:latin typeface="Calibri" pitchFamily="34" charset="0"/>
            <a:ea typeface="Microsoft YaHei" pitchFamily="34" charset="-122"/>
            <a:cs typeface="Calibri" pitchFamily="34" charset="0"/>
          </a:endParaRPr>
        </a:p>
      </dsp:txBody>
      <dsp:txXfrm>
        <a:off x="22" y="1738"/>
        <a:ext cx="1256247" cy="759902"/>
      </dsp:txXfrm>
    </dsp:sp>
    <dsp:sp modelId="{591DDFE6-9CA3-4668-9010-020EC2DA3B71}">
      <dsp:nvSpPr>
        <dsp:cNvPr id="0" name=""/>
        <dsp:cNvSpPr/>
      </dsp:nvSpPr>
      <dsp:spPr>
        <a:xfrm rot="5400000">
          <a:off x="2629012" y="-586421"/>
          <a:ext cx="729354" cy="35320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629012" y="-586421"/>
        <a:ext cx="729354" cy="3532017"/>
      </dsp:txXfrm>
    </dsp:sp>
    <dsp:sp modelId="{F2EDC44E-C019-444A-825C-C7128F16150F}">
      <dsp:nvSpPr>
        <dsp:cNvPr id="0" name=""/>
        <dsp:cNvSpPr/>
      </dsp:nvSpPr>
      <dsp:spPr>
        <a:xfrm>
          <a:off x="22" y="799635"/>
          <a:ext cx="1227658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Calibri" pitchFamily="34" charset="0"/>
              <a:ea typeface="Microsoft YaHei" pitchFamily="34" charset="-122"/>
              <a:cs typeface="Calibri" pitchFamily="34" charset="0"/>
            </a:rPr>
            <a:t>Founded</a:t>
          </a:r>
          <a:endParaRPr lang="zh-TW" altLang="en-US" sz="1800" b="1" kern="1200" dirty="0" smtClean="0">
            <a:latin typeface="Calibri" pitchFamily="34" charset="0"/>
            <a:ea typeface="Microsoft YaHei" pitchFamily="34" charset="-122"/>
            <a:cs typeface="Calibri" pitchFamily="34" charset="0"/>
          </a:endParaRPr>
        </a:p>
      </dsp:txBody>
      <dsp:txXfrm>
        <a:off x="22" y="799635"/>
        <a:ext cx="1227658" cy="759902"/>
      </dsp:txXfrm>
    </dsp:sp>
    <dsp:sp modelId="{DA1FC3CE-6BAA-4C7E-8418-CC7BF1D65FC8}">
      <dsp:nvSpPr>
        <dsp:cNvPr id="0" name=""/>
        <dsp:cNvSpPr/>
      </dsp:nvSpPr>
      <dsp:spPr>
        <a:xfrm rot="5400000">
          <a:off x="2608463" y="198388"/>
          <a:ext cx="741427" cy="35581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608463" y="198388"/>
        <a:ext cx="741427" cy="3558193"/>
      </dsp:txXfrm>
    </dsp:sp>
    <dsp:sp modelId="{03D9E0B0-A8E2-4776-8C22-99E88004A24B}">
      <dsp:nvSpPr>
        <dsp:cNvPr id="0" name=""/>
        <dsp:cNvSpPr/>
      </dsp:nvSpPr>
      <dsp:spPr>
        <a:xfrm>
          <a:off x="22" y="1597533"/>
          <a:ext cx="1200058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Calibri" pitchFamily="34" charset="0"/>
              <a:ea typeface="Microsoft YaHei" pitchFamily="34" charset="-122"/>
              <a:cs typeface="Calibri" pitchFamily="34" charset="0"/>
            </a:rPr>
            <a:t>IPO</a:t>
          </a:r>
          <a:endParaRPr lang="zh-TW" altLang="en-US" sz="1800" b="1" kern="1200" dirty="0" smtClean="0">
            <a:latin typeface="Calibri" pitchFamily="34" charset="0"/>
            <a:ea typeface="Microsoft YaHei" pitchFamily="34" charset="-122"/>
            <a:cs typeface="Calibri" pitchFamily="34" charset="0"/>
          </a:endParaRPr>
        </a:p>
      </dsp:txBody>
      <dsp:txXfrm>
        <a:off x="22" y="1597533"/>
        <a:ext cx="1200058" cy="759902"/>
      </dsp:txXfrm>
    </dsp:sp>
    <dsp:sp modelId="{777058E1-AF03-4F89-9617-9A58BA126E1F}">
      <dsp:nvSpPr>
        <dsp:cNvPr id="0" name=""/>
        <dsp:cNvSpPr/>
      </dsp:nvSpPr>
      <dsp:spPr>
        <a:xfrm rot="5400000">
          <a:off x="2597964" y="986400"/>
          <a:ext cx="737397" cy="35779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597964" y="986400"/>
        <a:ext cx="737397" cy="3577965"/>
      </dsp:txXfrm>
    </dsp:sp>
    <dsp:sp modelId="{6CA3A1AD-5276-4969-8A72-E5C950FCFF66}">
      <dsp:nvSpPr>
        <dsp:cNvPr id="0" name=""/>
        <dsp:cNvSpPr/>
      </dsp:nvSpPr>
      <dsp:spPr>
        <a:xfrm>
          <a:off x="22" y="2395431"/>
          <a:ext cx="1177657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dirty="0" smtClean="0">
              <a:latin typeface="Calibri" pitchFamily="34" charset="0"/>
              <a:ea typeface="Microsoft YaHei" pitchFamily="34" charset="-122"/>
              <a:cs typeface="Calibri" pitchFamily="34" charset="0"/>
            </a:rPr>
            <a:t>Number of Employees</a:t>
          </a:r>
          <a:endParaRPr lang="zh-TW" altLang="en-US" sz="1400" b="1" kern="1200" dirty="0" smtClean="0">
            <a:latin typeface="Calibri" pitchFamily="34" charset="0"/>
            <a:ea typeface="Microsoft YaHei" pitchFamily="34" charset="-122"/>
            <a:cs typeface="Calibri" pitchFamily="34" charset="0"/>
          </a:endParaRPr>
        </a:p>
      </dsp:txBody>
      <dsp:txXfrm>
        <a:off x="22" y="2395431"/>
        <a:ext cx="1177657" cy="759902"/>
      </dsp:txXfrm>
    </dsp:sp>
    <dsp:sp modelId="{4A79383D-85F6-4A7F-8134-2D9345BE6249}">
      <dsp:nvSpPr>
        <dsp:cNvPr id="0" name=""/>
        <dsp:cNvSpPr/>
      </dsp:nvSpPr>
      <dsp:spPr>
        <a:xfrm rot="5400000">
          <a:off x="2601966" y="1783078"/>
          <a:ext cx="733926" cy="35804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601966" y="1783078"/>
        <a:ext cx="733926" cy="3580404"/>
      </dsp:txXfrm>
    </dsp:sp>
    <dsp:sp modelId="{10DD4C45-08B4-420F-BF1C-6D2D72705D19}">
      <dsp:nvSpPr>
        <dsp:cNvPr id="0" name=""/>
        <dsp:cNvSpPr/>
      </dsp:nvSpPr>
      <dsp:spPr>
        <a:xfrm>
          <a:off x="22" y="3193329"/>
          <a:ext cx="1178704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Calibri" pitchFamily="34" charset="0"/>
              <a:ea typeface="Microsoft YaHei" pitchFamily="34" charset="-122"/>
              <a:cs typeface="Calibri" pitchFamily="34" charset="0"/>
            </a:rPr>
            <a:t>ISO</a:t>
          </a:r>
          <a:endParaRPr lang="zh-TW" altLang="en-US" sz="1800" b="1" kern="1200" dirty="0" smtClean="0">
            <a:latin typeface="Calibri" pitchFamily="34" charset="0"/>
            <a:ea typeface="Microsoft YaHei" pitchFamily="34" charset="-122"/>
            <a:cs typeface="Calibri" pitchFamily="34" charset="0"/>
          </a:endParaRPr>
        </a:p>
      </dsp:txBody>
      <dsp:txXfrm>
        <a:off x="22" y="3193329"/>
        <a:ext cx="1178704" cy="759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BFE8-8121-494E-B4DD-7AE11EA17604}" type="datetimeFigureOut">
              <a:rPr lang="zh-TW" altLang="en-US" smtClean="0"/>
              <a:pPr/>
              <a:t>2025/8/20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5B92E-9316-447C-963B-2EA88FB8918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99534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ADD5C-865A-EC41-818E-A2D4A3BBFDB9}" type="datetimeFigureOut">
              <a:rPr kumimoji="1" lang="zh-TW" altLang="en-US" smtClean="0"/>
              <a:pPr/>
              <a:t>2025/8/20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67027-894D-C340-A7C1-35063DCDFA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5060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10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zh-TW" altLang="en-US" sz="1200" smtClean="0">
                <a:latin typeface="微軟正黑體" pitchFamily="34" charset="-120"/>
                <a:ea typeface="微軟正黑體" pitchFamily="34" charset="-120"/>
              </a:rPr>
              <a:t>以價值型企業為目標，創造消費者與股東權益最佳化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11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12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13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14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15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16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17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67027-894D-C340-A7C1-35063DCDFA7D}" type="slidenum">
              <a:rPr kumimoji="1" lang="zh-TW" altLang="en-US" smtClean="0"/>
              <a:pPr/>
              <a:t>19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20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21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自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2021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年起，玉山每年舉辦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永續倡議行動，攜手企業夥伴們共同承諾並採取具體行動減緩對環境與自然的衝擊，今年邁入第四年，參與夥伴除了來自各產業龍頭、隱形冠軍、海外台商等逾百家企業外，更號召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家醫療院所以及來自丹麥、希臘、美國、新加坡、日本等國際大型企業共襄盛舉，影響力已顯成效。在舉辦倡議行動同時，玉山已打造永續轉型平台，整合產學研界量能，提升永續生態圈韌性，協助企業面對淨零轉型的挑戰。</a:t>
            </a:r>
            <a:endParaRPr lang="en-US" altLang="zh-TW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玉山金控董事長黃男州表示，「一個好的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策略，就是一個好的企業發展策略」，全球對氣候、環境、社會等議題的重視及渴望轉型，讓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成為企業長久經營不可或缺的一環。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67027-894D-C340-A7C1-35063DCDFA7D}" type="slidenum">
              <a:rPr kumimoji="1" lang="zh-TW" altLang="en-US" smtClean="0"/>
              <a:pPr/>
              <a:t>24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自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2021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年起，玉山每年舉辦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永續倡議行動，攜手企業夥伴們共同承諾並採取具體行動減緩對環境與自然的衝擊，今年邁入第四年，參與夥伴除了來自各產業龍頭、隱形冠軍、海外台商等逾百家企業外，更號召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家醫療院所以及來自丹麥、希臘、美國、新加坡、日本等國際大型企業共襄盛舉，影響力已顯成效。在舉辦倡議行動同時，玉山已打造永續轉型平台，整合產學研界量能，提升永續生態圈韌性，協助企業面對淨零轉型的挑戰。</a:t>
            </a:r>
            <a:endParaRPr lang="en-US" altLang="zh-TW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玉山金控董事長黃男州表示，「一個好的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策略，就是一個好的企業發展策略」，全球對氣候、環境、社會等議題的重視及渴望轉型，讓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成為企業長久經營不可或缺的一環。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67027-894D-C340-A7C1-35063DCDFA7D}" type="slidenum">
              <a:rPr kumimoji="1" lang="zh-TW" altLang="en-US" smtClean="0"/>
              <a:pPr/>
              <a:t>25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28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29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3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4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5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6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7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8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9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Template/Home.shtml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Template/Home.shtml" TargetMode="Externa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4519519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" y="-19050"/>
            <a:ext cx="12191999" cy="6858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15029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2857673" y="841948"/>
            <a:ext cx="1335859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395050" y="841948"/>
            <a:ext cx="4063149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Century Gothic 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HelveticaNeueLT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 Pro 67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MdCn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微软雅黑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</a:rPr>
              <a:t>PLUS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17291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431" y="2521041"/>
            <a:ext cx="3177903" cy="4185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259746" y="3740751"/>
            <a:ext cx="33473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</a:t>
            </a:r>
            <a:r>
              <a:rPr kumimoji="1"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Logo</a:t>
            </a:r>
            <a:r>
              <a:rPr kumimoji="1"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获取更多优质模板（放映模式）</a:t>
            </a:r>
          </a:p>
        </p:txBody>
      </p:sp>
    </p:spTree>
    <p:extLst>
      <p:ext uri="{BB962C8B-B14F-4D97-AF65-F5344CB8AC3E}">
        <p14:creationId xmlns:p14="http://schemas.microsoft.com/office/powerpoint/2010/main" xmlns="" val="237139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6E45426-E073-4B9D-AB52-735F1F8DB8DB}" type="datetimeFigureOut">
              <a:rPr lang="zh-TW" altLang="en-US" smtClean="0"/>
              <a:pPr/>
              <a:t>2025/8/20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4A4E42FC-B411-41E4-86FF-25797054648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867" y="270934"/>
            <a:ext cx="11360151" cy="6477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701" y="1488018"/>
            <a:ext cx="11366500" cy="4313767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64818"/>
            <a:ext cx="3860800" cy="249767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4519519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umblr_ndyg3pYbKW1tubinno1_1280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0" y="-51816"/>
            <a:ext cx="12192000" cy="6928866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51816"/>
            <a:ext cx="12195696" cy="6896100"/>
          </a:xfrm>
          <a:prstGeom prst="rect">
            <a:avLst/>
          </a:prstGeom>
          <a:solidFill>
            <a:srgbClr val="091A2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460768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152900" y="0"/>
            <a:ext cx="8039099" cy="6858000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578822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062670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umblr_ndyg3pYbKW1tubinno1_1280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217"/>
          <a:stretch/>
        </p:blipFill>
        <p:spPr>
          <a:xfrm>
            <a:off x="0" y="-51816"/>
            <a:ext cx="12192000" cy="6928866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51816"/>
            <a:ext cx="12195696" cy="6896100"/>
          </a:xfrm>
          <a:prstGeom prst="rect">
            <a:avLst/>
          </a:prstGeom>
          <a:solidFill>
            <a:srgbClr val="091A2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246076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FFFF"/>
              </a:solidFill>
            </a:endParaRPr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135757"/>
            <a:ext cx="12192000" cy="722242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FFFF"/>
              </a:solidFill>
            </a:endParaRPr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14012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48742" y="792315"/>
            <a:ext cx="2160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224729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-19050"/>
            <a:ext cx="12191999" cy="6858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415029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2857673" y="841948"/>
            <a:ext cx="1335859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395050" y="841948"/>
            <a:ext cx="4063149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Century Gothic 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HelveticaNeueLT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 Pro 67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MdCn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微软雅黑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</a:rPr>
              <a:t>PLUS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617291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31" y="2521041"/>
            <a:ext cx="3177903" cy="4185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259746" y="3740751"/>
            <a:ext cx="33473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333" dirty="0">
                <a:solidFill>
                  <a:srgbClr val="000000">
                    <a:lumMod val="75000"/>
                    <a:lumOff val="25000"/>
                  </a:srgbClr>
                </a:solidFill>
              </a:rPr>
              <a:t>点击</a:t>
            </a:r>
            <a:r>
              <a:rPr kumimoji="1" lang="en-US" altLang="zh-CN" sz="1333" dirty="0">
                <a:solidFill>
                  <a:srgbClr val="000000">
                    <a:lumMod val="75000"/>
                    <a:lumOff val="25000"/>
                  </a:srgbClr>
                </a:solidFill>
              </a:rPr>
              <a:t>Logo</a:t>
            </a:r>
            <a:r>
              <a:rPr kumimoji="1" lang="zh-CN" altLang="en-US" sz="1333" dirty="0">
                <a:solidFill>
                  <a:srgbClr val="000000">
                    <a:lumMod val="75000"/>
                    <a:lumOff val="25000"/>
                  </a:srgbClr>
                </a:solidFill>
              </a:rPr>
              <a:t>获取更多优质模板（放映模式）</a:t>
            </a:r>
          </a:p>
        </p:txBody>
      </p:sp>
    </p:spTree>
    <p:extLst>
      <p:ext uri="{BB962C8B-B14F-4D97-AF65-F5344CB8AC3E}">
        <p14:creationId xmlns="" xmlns:p14="http://schemas.microsoft.com/office/powerpoint/2010/main" val="237139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867" y="270934"/>
            <a:ext cx="11360151" cy="6477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701" y="1488018"/>
            <a:ext cx="11366500" cy="4313767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64818"/>
            <a:ext cx="3860800" cy="249767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152900" y="0"/>
            <a:ext cx="8039099" cy="6858000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78822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062670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135757"/>
            <a:ext cx="12192000" cy="722242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14012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48742" y="792315"/>
            <a:ext cx="2160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224729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6983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5" r:id="rId3"/>
    <p:sldLayoutId id="2147483664" r:id="rId4"/>
    <p:sldLayoutId id="2147483650" r:id="rId5"/>
    <p:sldLayoutId id="2147483686" r:id="rId6"/>
    <p:sldLayoutId id="2147483691" r:id="rId7"/>
    <p:sldLayoutId id="2147483692" r:id="rId8"/>
    <p:sldLayoutId id="2147483677" r:id="rId9"/>
    <p:sldLayoutId id="2147483662" r:id="rId10"/>
    <p:sldLayoutId id="2147483674" r:id="rId11"/>
    <p:sldLayoutId id="2147483675" r:id="rId12"/>
    <p:sldLayoutId id="2147483693" r:id="rId13"/>
    <p:sldLayoutId id="214748369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6983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9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11" Type="http://schemas.openxmlformats.org/officeDocument/2006/relationships/image" Target="../media/image6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png"/><Relationship Id="rId4" Type="http://schemas.openxmlformats.org/officeDocument/2006/relationships/diagramData" Target="../diagrams/data1.xml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14法人說明會_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10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grpSp>
        <p:nvGrpSpPr>
          <p:cNvPr id="4" name="群組 27"/>
          <p:cNvGrpSpPr/>
          <p:nvPr/>
        </p:nvGrpSpPr>
        <p:grpSpPr>
          <a:xfrm>
            <a:off x="2714315" y="279133"/>
            <a:ext cx="6689558" cy="5988401"/>
            <a:chOff x="2489211" y="462013"/>
            <a:chExt cx="6548911" cy="580552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9211" y="462013"/>
              <a:ext cx="6548911" cy="5805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矩形 23"/>
            <p:cNvSpPr/>
            <p:nvPr/>
          </p:nvSpPr>
          <p:spPr>
            <a:xfrm>
              <a:off x="5072512" y="1116531"/>
              <a:ext cx="1241659" cy="1299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誠信</a:t>
              </a:r>
              <a:endParaRPr lang="en-US" altLang="zh-TW" sz="32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務實</a:t>
              </a:r>
              <a:endParaRPr lang="en-US" altLang="zh-TW" sz="32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en-US" altLang="zh-TW" sz="2000" b="1" dirty="0" smtClean="0">
                  <a:solidFill>
                    <a:schemeClr val="tx1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Ethics</a:t>
              </a:r>
              <a:endParaRPr lang="zh-TW" altLang="en-US" sz="2000" b="1" dirty="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774578" y="2683843"/>
              <a:ext cx="1241659" cy="1299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環境關懷</a:t>
              </a:r>
              <a:endParaRPr lang="en-US" altLang="zh-TW" sz="32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en-US" altLang="zh-TW" sz="2000" b="1" dirty="0" smtClean="0">
                  <a:solidFill>
                    <a:schemeClr val="tx1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ECO</a:t>
              </a:r>
              <a:endParaRPr lang="zh-TW" altLang="en-US" sz="2000" b="1" dirty="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442634" y="2662990"/>
              <a:ext cx="1241659" cy="1299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品質至上</a:t>
              </a:r>
              <a:endParaRPr lang="en-US" altLang="zh-TW" sz="32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en-US" altLang="zh-TW" sz="2000" b="1" dirty="0" smtClean="0">
                  <a:solidFill>
                    <a:schemeClr val="tx1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Quality</a:t>
              </a:r>
              <a:endParaRPr lang="zh-TW" altLang="en-US" sz="2000" b="1" dirty="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096575" y="4268803"/>
              <a:ext cx="1241659" cy="1299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客戶滿意</a:t>
              </a:r>
              <a:endParaRPr lang="en-US" altLang="zh-TW" sz="32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en-US" altLang="zh-TW" sz="2000" b="1" dirty="0" smtClean="0">
                  <a:solidFill>
                    <a:schemeClr val="tx1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Customer</a:t>
              </a:r>
              <a:endParaRPr lang="zh-TW" altLang="en-US" sz="2000" b="1" dirty="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</p:txBody>
        </p:sp>
      </p:grpSp>
      <p:grpSp>
        <p:nvGrpSpPr>
          <p:cNvPr id="5" name="群組 18"/>
          <p:cNvGrpSpPr/>
          <p:nvPr/>
        </p:nvGrpSpPr>
        <p:grpSpPr>
          <a:xfrm>
            <a:off x="7247823" y="5428650"/>
            <a:ext cx="4398745" cy="471635"/>
            <a:chOff x="7074568" y="5467149"/>
            <a:chExt cx="2945331" cy="452388"/>
          </a:xfrm>
        </p:grpSpPr>
        <p:cxnSp>
          <p:nvCxnSpPr>
            <p:cNvPr id="35" name="肘形接點 34"/>
            <p:cNvCxnSpPr/>
            <p:nvPr/>
          </p:nvCxnSpPr>
          <p:spPr>
            <a:xfrm>
              <a:off x="7074568" y="5467149"/>
              <a:ext cx="750771" cy="442763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/>
            <p:cNvCxnSpPr/>
            <p:nvPr/>
          </p:nvCxnSpPr>
          <p:spPr>
            <a:xfrm>
              <a:off x="7507705" y="5900287"/>
              <a:ext cx="2512194" cy="1925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60754" y="3917483"/>
            <a:ext cx="3081103" cy="183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文字方塊 19"/>
          <p:cNvSpPr txBox="1"/>
          <p:nvPr/>
        </p:nvSpPr>
        <p:spPr>
          <a:xfrm>
            <a:off x="7892716" y="5919393"/>
            <a:ext cx="4119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Caesar professional technician</a:t>
            </a:r>
            <a:endParaRPr lang="zh-TW" altLang="en-US" sz="2000" b="1" dirty="0">
              <a:solidFill>
                <a:schemeClr val="bg1">
                  <a:lumMod val="65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grpSp>
        <p:nvGrpSpPr>
          <p:cNvPr id="8" name="群組 20"/>
          <p:cNvGrpSpPr/>
          <p:nvPr/>
        </p:nvGrpSpPr>
        <p:grpSpPr>
          <a:xfrm flipH="1" flipV="1">
            <a:off x="163628" y="3174733"/>
            <a:ext cx="2887580" cy="473242"/>
            <a:chOff x="7074568" y="5467149"/>
            <a:chExt cx="2945331" cy="452388"/>
          </a:xfrm>
        </p:grpSpPr>
        <p:cxnSp>
          <p:nvCxnSpPr>
            <p:cNvPr id="22" name="肘形接點 21"/>
            <p:cNvCxnSpPr/>
            <p:nvPr/>
          </p:nvCxnSpPr>
          <p:spPr>
            <a:xfrm>
              <a:off x="7074568" y="5467149"/>
              <a:ext cx="750771" cy="442763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>
            <a:xfrm>
              <a:off x="7507705" y="5900287"/>
              <a:ext cx="2512194" cy="1925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字方塊 28"/>
          <p:cNvSpPr txBox="1"/>
          <p:nvPr/>
        </p:nvSpPr>
        <p:spPr>
          <a:xfrm>
            <a:off x="173255" y="3270843"/>
            <a:ext cx="2560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“Mi” in sanitary ware</a:t>
            </a:r>
          </a:p>
          <a:p>
            <a:r>
              <a:rPr lang="en-US" altLang="zh-TW" sz="20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Stylish Elegance brand positioning</a:t>
            </a:r>
            <a:endParaRPr lang="zh-TW" altLang="en-US" sz="2000" b="1" dirty="0">
              <a:solidFill>
                <a:schemeClr val="bg1">
                  <a:lumMod val="65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54" y="1295780"/>
            <a:ext cx="2897204" cy="162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矩形 29"/>
          <p:cNvSpPr/>
          <p:nvPr/>
        </p:nvSpPr>
        <p:spPr>
          <a:xfrm>
            <a:off x="9298002" y="2455064"/>
            <a:ext cx="2980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Green, Tech, Eco, Health</a:t>
            </a:r>
            <a:endParaRPr lang="zh-TW" altLang="en-US" sz="2000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grpSp>
        <p:nvGrpSpPr>
          <p:cNvPr id="13" name="群組 30"/>
          <p:cNvGrpSpPr/>
          <p:nvPr/>
        </p:nvGrpSpPr>
        <p:grpSpPr>
          <a:xfrm flipV="1">
            <a:off x="8917805" y="2310062"/>
            <a:ext cx="3274195" cy="364157"/>
            <a:chOff x="7074568" y="5467149"/>
            <a:chExt cx="2945331" cy="452388"/>
          </a:xfrm>
        </p:grpSpPr>
        <p:cxnSp>
          <p:nvCxnSpPr>
            <p:cNvPr id="33" name="肘形接點 32"/>
            <p:cNvCxnSpPr/>
            <p:nvPr/>
          </p:nvCxnSpPr>
          <p:spPr>
            <a:xfrm>
              <a:off x="7074568" y="5467149"/>
              <a:ext cx="750771" cy="442763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>
              <a:off x="7507705" y="5900287"/>
              <a:ext cx="2512194" cy="1925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字方塊 1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Business Concept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46031" y="148340"/>
            <a:ext cx="1415655" cy="199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11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graphicFrame>
        <p:nvGraphicFramePr>
          <p:cNvPr id="31" name="圖表 30"/>
          <p:cNvGraphicFramePr/>
          <p:nvPr/>
        </p:nvGraphicFramePr>
        <p:xfrm>
          <a:off x="211756" y="779645"/>
          <a:ext cx="11839074" cy="5207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表格 36"/>
          <p:cNvGraphicFramePr>
            <a:graphicFrameLocks noGrp="1"/>
          </p:cNvGraphicFramePr>
          <p:nvPr/>
        </p:nvGraphicFramePr>
        <p:xfrm>
          <a:off x="193566" y="5493792"/>
          <a:ext cx="11664757" cy="7823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b="0" dirty="0" smtClean="0"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Dividend Payout Ratio</a:t>
                      </a:r>
                      <a:endParaRPr lang="zh-TW" altLang="en-US" sz="1050" b="0" dirty="0"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62.99%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71.71%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62.89%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64.71%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64.25%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65.71%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68.95%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65.79%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65.15%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56.93%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55.05%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54.92%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ROE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14.23%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13.40%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15.86%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16.09%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16.46%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15.32%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10.69%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13.17%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12.62%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15.49%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11.78%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14.92%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Value Creation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12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83906" y="2935705"/>
            <a:ext cx="3051209" cy="1328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02</a:t>
            </a:r>
            <a:endParaRPr lang="zh-TW" altLang="en-US" sz="150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38834" y="2897206"/>
            <a:ext cx="6612586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Operational Overview</a:t>
            </a:r>
          </a:p>
          <a:p>
            <a:endParaRPr lang="zh-TW" altLang="en-US" sz="3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4225491" y="3696102"/>
            <a:ext cx="7966509" cy="1925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9508"/>
            <a:ext cx="12192000" cy="627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矩形 42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Our Global Presence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33996" y="5072369"/>
            <a:ext cx="2665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Brand Legacy</a:t>
            </a:r>
            <a:endParaRPr lang="zh-TW" alt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32393" y="4714630"/>
            <a:ext cx="26658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40</a:t>
            </a:r>
            <a:r>
              <a:rPr lang="en-US" altLang="zh-TW" sz="20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22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years</a:t>
            </a:r>
            <a:endParaRPr lang="zh-TW" altLang="en-US" sz="2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群組 13"/>
          <p:cNvGrpSpPr/>
          <p:nvPr/>
        </p:nvGrpSpPr>
        <p:grpSpPr>
          <a:xfrm>
            <a:off x="2334418" y="4722656"/>
            <a:ext cx="2667467" cy="696292"/>
            <a:chOff x="3221589" y="4714631"/>
            <a:chExt cx="2667467" cy="696292"/>
          </a:xfrm>
        </p:grpSpPr>
        <p:sp>
          <p:nvSpPr>
            <p:cNvPr id="15" name="文字方塊 14"/>
            <p:cNvSpPr txBox="1"/>
            <p:nvPr/>
          </p:nvSpPr>
          <p:spPr>
            <a:xfrm>
              <a:off x="3223192" y="5072369"/>
              <a:ext cx="26658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Employees</a:t>
              </a:r>
              <a:endParaRPr lang="zh-TW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1,000+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群組 16"/>
          <p:cNvGrpSpPr/>
          <p:nvPr/>
        </p:nvGrpSpPr>
        <p:grpSpPr>
          <a:xfrm>
            <a:off x="3766943" y="4740306"/>
            <a:ext cx="2667467" cy="696292"/>
            <a:chOff x="3221589" y="4714631"/>
            <a:chExt cx="2667467" cy="696292"/>
          </a:xfrm>
        </p:grpSpPr>
        <p:sp>
          <p:nvSpPr>
            <p:cNvPr id="18" name="文字方塊 17"/>
            <p:cNvSpPr txBox="1"/>
            <p:nvPr/>
          </p:nvSpPr>
          <p:spPr>
            <a:xfrm>
              <a:off x="3223192" y="5072369"/>
              <a:ext cx="26658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Revenue of 2025 H1</a:t>
              </a:r>
              <a:endParaRPr lang="zh-TW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NTD 1.28 </a:t>
              </a:r>
              <a:r>
                <a:rPr lang="en-US" altLang="zh-TW" sz="22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billion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13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35" name="圖片 34" descr="造橋展中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31905" y="3695167"/>
            <a:ext cx="870670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圖片 36" descr="20200921 15-46-00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29339" y="4366720"/>
            <a:ext cx="843458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圖片 37" descr="S__28237837.jpg"/>
          <p:cNvPicPr>
            <a:picLocks noChangeAspect="1"/>
          </p:cNvPicPr>
          <p:nvPr/>
        </p:nvPicPr>
        <p:blipFill>
          <a:blip r:embed="rId6" cstate="print"/>
          <a:srcRect b="11838"/>
          <a:stretch>
            <a:fillRect/>
          </a:stretch>
        </p:blipFill>
        <p:spPr>
          <a:xfrm>
            <a:off x="10590122" y="5038519"/>
            <a:ext cx="884739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圖片 38" descr="瓷藝光廊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26671" y="3023127"/>
            <a:ext cx="882249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圖片 3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1893" y="4478694"/>
            <a:ext cx="718458" cy="578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圖片 40"/>
          <p:cNvPicPr/>
          <p:nvPr/>
        </p:nvPicPr>
        <p:blipFill rotWithShape="1">
          <a:blip r:embed="rId9" cstate="print"/>
          <a:srcRect l="110" t="25853" r="-110" b="15409"/>
          <a:stretch/>
        </p:blipFill>
        <p:spPr bwMode="auto">
          <a:xfrm>
            <a:off x="7175241" y="5775646"/>
            <a:ext cx="789843" cy="587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圖片 41" descr="S__28631068.jpg"/>
          <p:cNvPicPr/>
          <p:nvPr/>
        </p:nvPicPr>
        <p:blipFill>
          <a:blip r:embed="rId10" cstate="print"/>
          <a:srcRect l="8240" t="20672" b="5638"/>
          <a:stretch>
            <a:fillRect/>
          </a:stretch>
        </p:blipFill>
        <p:spPr>
          <a:xfrm>
            <a:off x="7203231" y="5131835"/>
            <a:ext cx="746451" cy="57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群組 43"/>
          <p:cNvGrpSpPr/>
          <p:nvPr/>
        </p:nvGrpSpPr>
        <p:grpSpPr>
          <a:xfrm>
            <a:off x="7844589" y="3550119"/>
            <a:ext cx="1280160" cy="1339911"/>
            <a:chOff x="7844589" y="3550119"/>
            <a:chExt cx="1280160" cy="1339911"/>
          </a:xfrm>
        </p:grpSpPr>
        <p:sp>
          <p:nvSpPr>
            <p:cNvPr id="45" name="矩形 44"/>
            <p:cNvSpPr/>
            <p:nvPr/>
          </p:nvSpPr>
          <p:spPr>
            <a:xfrm>
              <a:off x="7844589" y="3550119"/>
              <a:ext cx="1280160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Vietnam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7937963" y="3848357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7998594" y="4029632"/>
              <a:ext cx="9625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FYE2025 H1</a:t>
              </a:r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8142971" y="4336032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27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" name="群組 48"/>
          <p:cNvGrpSpPr/>
          <p:nvPr/>
        </p:nvGrpSpPr>
        <p:grpSpPr>
          <a:xfrm>
            <a:off x="9259507" y="3436220"/>
            <a:ext cx="1182296" cy="1346335"/>
            <a:chOff x="9259507" y="3436220"/>
            <a:chExt cx="1182296" cy="1346335"/>
          </a:xfrm>
        </p:grpSpPr>
        <p:sp>
          <p:nvSpPr>
            <p:cNvPr id="50" name="矩形 49"/>
            <p:cNvSpPr/>
            <p:nvPr/>
          </p:nvSpPr>
          <p:spPr>
            <a:xfrm>
              <a:off x="9289350" y="3436220"/>
              <a:ext cx="1067433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Taiwan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9264645" y="3740875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2" name="文字方塊 51"/>
            <p:cNvSpPr txBox="1"/>
            <p:nvPr/>
          </p:nvSpPr>
          <p:spPr>
            <a:xfrm>
              <a:off x="9259507" y="3912525"/>
              <a:ext cx="1097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  FYE2025 H1</a:t>
              </a:r>
              <a:endPara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  <a:p>
              <a:endParaRPr lang="zh-TW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9440746" y="4228557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73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694987" y="1066328"/>
            <a:ext cx="949369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509349" y="1532916"/>
            <a:ext cx="1009401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graphicFrame>
        <p:nvGraphicFramePr>
          <p:cNvPr id="11" name="內容版面配置區 4"/>
          <p:cNvGraphicFramePr>
            <a:graphicFrameLocks noGrp="1"/>
          </p:cNvGraphicFramePr>
          <p:nvPr/>
        </p:nvGraphicFramePr>
        <p:xfrm>
          <a:off x="385013" y="750771"/>
          <a:ext cx="11223053" cy="558265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063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08539"/>
                <a:gridCol w="1308539"/>
                <a:gridCol w="13085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0853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0853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0853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0853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13236">
                <a:tc rowSpan="2"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chemeClr val="bg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17775" marR="17775" marT="0" marB="0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   </a:t>
                      </a:r>
                      <a:r>
                        <a:rPr kumimoji="0" lang="en-US" altLang="zh-TW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Consolidated comprehensive income statements of past years </a:t>
                      </a: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06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FY2025</a:t>
                      </a:r>
                      <a:r>
                        <a:rPr kumimoji="0" lang="zh-TW" altLang="en-US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 </a:t>
                      </a: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H1</a:t>
                      </a:r>
                      <a:endParaRPr kumimoji="0" lang="zh-TW" altLang="en-US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FY2024</a:t>
                      </a:r>
                      <a:endParaRPr kumimoji="0" lang="zh-TW" altLang="en-US" sz="19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FY2023</a:t>
                      </a:r>
                      <a:endParaRPr kumimoji="0" lang="zh-TW" altLang="en-US" sz="19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FY2022</a:t>
                      </a:r>
                      <a:endParaRPr kumimoji="0" lang="zh-TW" altLang="zh-TW" sz="19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FY2021</a:t>
                      </a:r>
                      <a:endParaRPr kumimoji="0" lang="zh-TW" altLang="zh-TW" sz="19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FY2020</a:t>
                      </a:r>
                      <a:endParaRPr kumimoji="0" lang="zh-TW" altLang="zh-TW" sz="19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FY2019</a:t>
                      </a:r>
                      <a:endParaRPr kumimoji="0" lang="zh-TW" altLang="zh-TW" sz="19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9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Operating Revenue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1,288,204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2,790,325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2,500,832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2,669,606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2,372,638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2,306,521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2,334,926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08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Debt to Total Assets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27.90%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19.68%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24.26%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25.79%</a:t>
                      </a: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33.95%</a:t>
                      </a: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32.69%</a:t>
                      </a: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33.02%</a:t>
                      </a:r>
                    </a:p>
                  </a:txBody>
                  <a:tcPr marL="23707" marR="23707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9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Current Ratio</a:t>
                      </a:r>
                      <a:endParaRPr kumimoji="0" lang="zh-TW" altLang="en-US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319.54%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580.47%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383.60%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344.67%</a:t>
                      </a:r>
                      <a:endParaRPr lang="zh-TW" altLang="zh-TW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239.89%</a:t>
                      </a:r>
                      <a:endParaRPr lang="zh-TW" altLang="zh-TW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195.51%</a:t>
                      </a:r>
                      <a:endParaRPr lang="zh-TW" altLang="zh-TW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180.86%</a:t>
                      </a:r>
                      <a:endParaRPr lang="zh-TW" altLang="zh-TW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9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Quick Ratio</a:t>
                      </a:r>
                      <a:endParaRPr kumimoji="0" lang="zh-TW" altLang="en-US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185.63%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297.94%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194.61%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153.85%</a:t>
                      </a:r>
                      <a:endParaRPr lang="zh-TW" altLang="zh-TW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108.36%</a:t>
                      </a:r>
                      <a:endParaRPr lang="zh-TW" altLang="zh-TW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80.12%</a:t>
                      </a:r>
                      <a:endParaRPr lang="zh-TW" altLang="zh-TW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92.09%</a:t>
                      </a:r>
                      <a:endParaRPr lang="zh-TW" altLang="zh-TW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23707" marR="23707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9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Return on Equity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4.97%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14.92%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11.66%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15.43%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12.78%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12.91%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10.60%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08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Profit Before Tax to Capital Stock</a:t>
                      </a: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21.20%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56.27%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42.45%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52.81%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39.63%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39.88%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33.82%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9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Earnings Per Share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1.54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4.37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3.27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4.04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3.07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3.04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2.48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9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Average stock price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45.62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39.72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37.58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37.74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36.03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33.44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35.15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8467" marR="8467" marT="635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9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P/E Ratio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14.81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9.09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11.27</a:t>
                      </a:r>
                      <a:endParaRPr lang="zh-TW" altLang="en-US" sz="1900" b="1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9.34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11.74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11.00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14.17</a:t>
                      </a:r>
                      <a:endParaRPr lang="en-US" altLang="zh-TW" sz="1900" b="1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8467" marR="8467" marT="635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14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Financial Results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cxnSp>
        <p:nvCxnSpPr>
          <p:cNvPr id="19" name="直線接點 18"/>
          <p:cNvCxnSpPr/>
          <p:nvPr/>
        </p:nvCxnSpPr>
        <p:spPr>
          <a:xfrm>
            <a:off x="423512" y="779646"/>
            <a:ext cx="2050181" cy="104915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內容版面配置區 2"/>
          <p:cNvSpPr txBox="1">
            <a:spLocks/>
          </p:cNvSpPr>
          <p:nvPr/>
        </p:nvSpPr>
        <p:spPr bwMode="auto">
          <a:xfrm>
            <a:off x="6262450" y="521146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buFont typeface="Wingdings" pitchFamily="2" charset="2"/>
              <a:buNone/>
              <a:defRPr/>
            </a:pP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(UNITS: In Thousands of New Taiwan Dollars)</a:t>
            </a: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graphicFrame>
        <p:nvGraphicFramePr>
          <p:cNvPr id="8" name="內容版面配置區 4"/>
          <p:cNvGraphicFramePr>
            <a:graphicFrameLocks noGrp="1"/>
          </p:cNvGraphicFramePr>
          <p:nvPr/>
        </p:nvGraphicFramePr>
        <p:xfrm>
          <a:off x="1106899" y="847922"/>
          <a:ext cx="9297979" cy="547429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891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948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90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5774"/>
                <a:gridCol w="15707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8423"/>
              </a:tblGrid>
              <a:tr h="710490">
                <a:tc gridSpan="2">
                  <a:txBody>
                    <a:bodyPr/>
                    <a:lstStyle/>
                    <a:p>
                      <a:endParaRPr lang="en-US" sz="1900" b="1" dirty="0">
                        <a:solidFill>
                          <a:schemeClr val="bg1"/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FY2025</a:t>
                      </a:r>
                      <a:r>
                        <a:rPr kumimoji="0" lang="zh-TW" altLang="en-US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 </a:t>
                      </a:r>
                      <a:r>
                        <a:rPr kumimoji="0" lang="en-US" altLang="zh-TW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H1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FY2024 H1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556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Financial Results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Operation Revenue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1,288,204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1,298,215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5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Operation Cost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826,048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842,032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65</a:t>
                      </a:r>
                    </a:p>
                  </a:txBody>
                  <a:tcPr marL="0" marR="0" marT="0" marB="0" anchor="ctr"/>
                </a:tc>
              </a:tr>
              <a:tr h="3605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Gross Profit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462,156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456,183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35</a:t>
                      </a:r>
                    </a:p>
                  </a:txBody>
                  <a:tcPr marL="0" marR="0" marT="0" marB="0" anchor="ctr"/>
                </a:tc>
              </a:tr>
              <a:tr h="36055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Operation Expenses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312,245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293,552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55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Profit From Operation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149,911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162,631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055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Income Before Income Tax</a:t>
                      </a:r>
                      <a:endParaRPr kumimoji="0" 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153,943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189,288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0556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Profitability Ratio</a:t>
                      </a:r>
                      <a:endParaRPr kumimoji="0" lang="zh-TW" altLang="zh-TW" sz="19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Return on Assets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4.06%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5.41%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36055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Return on Equity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4.97%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7.05%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178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Operating Income to Capital Stock</a:t>
                      </a: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20.64%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22.40%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17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Profit Before Tax to Capital Stock</a:t>
                      </a: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21.20%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26.07%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36055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Profit Margin</a:t>
                      </a: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8.67%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11.45%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055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Earnings Per Share</a:t>
                      </a:r>
                      <a:endParaRPr kumimoji="0" lang="zh-TW" altLang="zh-TW" sz="19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1.54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ea typeface="Microsoft YaHei" pitchFamily="34" charset="-122"/>
                          <a:cs typeface="Calibri" pitchFamily="34" charset="0"/>
                        </a:rPr>
                        <a:t>2.05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itchFamily="34" charset="0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15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cxnSp>
        <p:nvCxnSpPr>
          <p:cNvPr id="13" name="直線接點 12"/>
          <p:cNvCxnSpPr/>
          <p:nvPr/>
        </p:nvCxnSpPr>
        <p:spPr>
          <a:xfrm>
            <a:off x="1645920" y="895149"/>
            <a:ext cx="3590223" cy="74114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Financial Results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6" name="內容版面配置區 2"/>
          <p:cNvSpPr txBox="1">
            <a:spLocks/>
          </p:cNvSpPr>
          <p:nvPr/>
        </p:nvSpPr>
        <p:spPr bwMode="auto">
          <a:xfrm>
            <a:off x="5107450" y="598146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buFont typeface="Wingdings" pitchFamily="2" charset="2"/>
              <a:buNone/>
              <a:defRPr/>
            </a:pP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(UNITS: In Thousands of New Taiwan Dollars)</a:t>
            </a: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16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圖表 18"/>
          <p:cNvGraphicFramePr/>
          <p:nvPr/>
        </p:nvGraphicFramePr>
        <p:xfrm>
          <a:off x="856648" y="895149"/>
          <a:ext cx="10501163" cy="529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Financial 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Results (Caesar Vietnam)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 bwMode="auto">
          <a:xfrm>
            <a:off x="5592642" y="775427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buFont typeface="Wingdings" pitchFamily="2" charset="2"/>
              <a:buNone/>
              <a:defRPr/>
            </a:pP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(UNITS: </a:t>
            </a: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New </a:t>
            </a: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Taiwan Dollars)</a:t>
            </a: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006917" y="970662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427227" y="1260421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17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56792" y="871344"/>
            <a:ext cx="11091393" cy="243143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2025 H1 </a:t>
            </a:r>
          </a:p>
          <a:p>
            <a:r>
              <a:rPr lang="en-US" altLang="zh-TW" sz="4800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Operation Revenue</a:t>
            </a:r>
            <a:r>
              <a:rPr lang="zh-TW" altLang="en-US" sz="4800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4800" b="1" dirty="0" err="1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YoY</a:t>
            </a:r>
            <a:r>
              <a:rPr lang="en-US" altLang="zh-TW" sz="4800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4800" b="1" dirty="0" smtClean="0">
                <a:solidFill>
                  <a:srgbClr val="FF0000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-0.77%</a:t>
            </a:r>
          </a:p>
          <a:p>
            <a:r>
              <a:rPr lang="en-US" altLang="zh-TW" sz="4800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EPS</a:t>
            </a:r>
            <a:r>
              <a:rPr lang="zh-TW" altLang="en-US" sz="4800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4800" b="1" dirty="0" err="1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YoY</a:t>
            </a:r>
            <a:r>
              <a:rPr lang="en-US" altLang="zh-TW" sz="4800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4800" b="1" dirty="0" smtClean="0">
                <a:solidFill>
                  <a:srgbClr val="FF0000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-24.88%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Financial Results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18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Caesar in Taiwan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792" y="871344"/>
            <a:ext cx="9965239" cy="400109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2025 H1 </a:t>
            </a:r>
            <a:r>
              <a:rPr lang="en-US" altLang="zh-TW" sz="5400" b="1" dirty="0" err="1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YoY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  <a:p>
            <a:r>
              <a:rPr lang="en-US" altLang="zh-TW" sz="3600" b="1" dirty="0" smtClean="0">
                <a:solidFill>
                  <a:srgbClr val="0000FF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-5.86%</a:t>
            </a:r>
          </a:p>
          <a:p>
            <a:endParaRPr lang="en-US" altLang="zh-TW" sz="3600" b="1" dirty="0" smtClean="0">
              <a:solidFill>
                <a:srgbClr val="FFC000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Sales by Segment</a:t>
            </a:r>
          </a:p>
          <a:p>
            <a:r>
              <a:rPr lang="en-US" altLang="zh-TW" sz="3600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Residential Remodeling 69%</a:t>
            </a:r>
          </a:p>
          <a:p>
            <a:r>
              <a:rPr lang="en-US" altLang="zh-TW" sz="3600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New Housing 31%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1827" y="0"/>
            <a:ext cx="4790173" cy="637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19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Caesar in Vietnam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792" y="871344"/>
            <a:ext cx="9965239" cy="455508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2025 H1 </a:t>
            </a:r>
            <a:r>
              <a:rPr lang="en-US" altLang="zh-TW" sz="5400" b="1" dirty="0" err="1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YoY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  <a:p>
            <a:r>
              <a:rPr lang="en-US" altLang="zh-TW" sz="3600" b="1" dirty="0" smtClean="0">
                <a:solidFill>
                  <a:srgbClr val="0000FF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16.02%</a:t>
            </a:r>
          </a:p>
          <a:p>
            <a:endParaRPr lang="en-US" altLang="zh-TW" sz="3600" b="1" dirty="0" smtClean="0">
              <a:solidFill>
                <a:srgbClr val="FFC000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Sales by Segment</a:t>
            </a:r>
          </a:p>
          <a:p>
            <a:r>
              <a:rPr lang="en-US" altLang="zh-TW" sz="3600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Residential Remodeling 73%</a:t>
            </a:r>
          </a:p>
          <a:p>
            <a:r>
              <a:rPr lang="en-US" altLang="zh-TW" sz="3600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New Housing 27%</a:t>
            </a:r>
          </a:p>
          <a:p>
            <a:endParaRPr lang="en-US" altLang="zh-TW" sz="3600" b="1" dirty="0" smtClean="0"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8552" y="0"/>
            <a:ext cx="5733448" cy="638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308341" y="116963"/>
            <a:ext cx="4281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Legal Disclaimer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449936" y="1038582"/>
            <a:ext cx="10927125" cy="5370636"/>
          </a:xfrm>
        </p:spPr>
        <p:txBody>
          <a:bodyPr/>
          <a:lstStyle/>
          <a:p>
            <a:pPr indent="-108000" algn="just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The information is provided for informational purposes only, and is not an offer to buy or sell or a solicitation of an offer to buy or sell any security issued by </a:t>
            </a:r>
            <a:r>
              <a:rPr lang="en-US" altLang="zh-TW" b="1" dirty="0" err="1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Sanitar</a:t>
            </a:r>
            <a:r>
              <a:rPr lang="en-US" altLang="zh-TW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 or other parties. </a:t>
            </a:r>
          </a:p>
          <a:p>
            <a:pPr indent="-108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 </a:t>
            </a:r>
          </a:p>
          <a:p>
            <a:pPr indent="-108000" algn="just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err="1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Sanitar’s</a:t>
            </a:r>
            <a:r>
              <a:rPr lang="en-US" altLang="zh-TW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  statements that are only historical and there are not any financial prediction.</a:t>
            </a:r>
          </a:p>
          <a:p>
            <a:pPr indent="-108000" algn="just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b="1" dirty="0" smtClean="0">
              <a:latin typeface="Calibri" pitchFamily="34" charset="0"/>
              <a:ea typeface="Microsoft YaHei" pitchFamily="34" charset="-122"/>
              <a:cs typeface="Calibri" pitchFamily="34" charset="0"/>
            </a:endParaRPr>
          </a:p>
          <a:p>
            <a:pPr indent="-108000" algn="just">
              <a:lnSpc>
                <a:spcPct val="100000"/>
              </a:lnSpc>
              <a:spcBef>
                <a:spcPts val="0"/>
              </a:spcBef>
            </a:pPr>
            <a:r>
              <a:rPr lang="en-US" altLang="zh-TW" b="1" dirty="0" err="1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Sanitar</a:t>
            </a:r>
            <a:r>
              <a:rPr lang="en-US" altLang="zh-TW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 does not warranty their accuracy, reliability and completeness. There are a number of factors such as economic conditions, firms abilities, industry environment that could cause actual results and developments. Investors should not place undue reliance on them. </a:t>
            </a:r>
          </a:p>
          <a:p>
            <a:pPr algn="just">
              <a:lnSpc>
                <a:spcPct val="150000"/>
              </a:lnSpc>
            </a:pPr>
            <a:endParaRPr lang="en-US" altLang="zh-TW" b="1" dirty="0" smtClean="0">
              <a:latin typeface="Calibri" pitchFamily="34" charset="0"/>
              <a:ea typeface="Microsoft YaHei" pitchFamily="34" charset="-122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zh-TW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Calibri" pitchFamily="34" charset="0"/>
                <a:ea typeface="Microsoft YaHei UI" pitchFamily="34" charset="-122"/>
                <a:cs typeface="Calibri" pitchFamily="34" charset="0"/>
              </a:rPr>
              <a:pPr algn="r">
                <a:defRPr/>
              </a:pPr>
              <a:t>2</a:t>
            </a:fld>
            <a:endParaRPr lang="zh-TW" altLang="en-US" sz="1400" dirty="0">
              <a:solidFill>
                <a:prstClr val="black"/>
              </a:solidFill>
              <a:latin typeface="Calibri" pitchFamily="34" charset="0"/>
              <a:ea typeface="Microsoft YaHei UI" pitchFamily="34" charset="-122"/>
              <a:cs typeface="Calibri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20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83906" y="2935705"/>
            <a:ext cx="3051209" cy="1328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03</a:t>
            </a:r>
            <a:endParaRPr lang="zh-TW" altLang="en-US" sz="150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38835" y="2897206"/>
            <a:ext cx="3686504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Outlook</a:t>
            </a:r>
          </a:p>
          <a:p>
            <a:endParaRPr lang="zh-TW" altLang="en-US" sz="3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4225491" y="3696102"/>
            <a:ext cx="7966509" cy="1925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21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Business Prospection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6792" y="1256344"/>
            <a:ext cx="9965239" cy="455508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Vision</a:t>
            </a:r>
          </a:p>
          <a:p>
            <a:r>
              <a:rPr lang="en-US" altLang="zh-TW" sz="3600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Top 10 Brand in sanitary </a:t>
            </a:r>
          </a:p>
          <a:p>
            <a:r>
              <a:rPr lang="en-US" altLang="zh-TW" sz="3600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ware in Asia</a:t>
            </a:r>
          </a:p>
          <a:p>
            <a:endParaRPr lang="en-US" altLang="zh-TW" sz="3600" b="1" dirty="0" smtClean="0">
              <a:solidFill>
                <a:srgbClr val="FFC00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Mission</a:t>
            </a:r>
          </a:p>
          <a:p>
            <a:r>
              <a:rPr lang="en-US" altLang="zh-TW" sz="3600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Create high-quality life </a:t>
            </a:r>
          </a:p>
          <a:p>
            <a:r>
              <a:rPr lang="en-US" altLang="zh-TW" sz="3600" b="1" dirty="0" smtClean="0">
                <a:latin typeface="Calibri" pitchFamily="34" charset="0"/>
                <a:ea typeface="Microsoft YaHei" pitchFamily="34" charset="-122"/>
                <a:cs typeface="Calibri" pitchFamily="34" charset="0"/>
              </a:rPr>
              <a:t>with bathroom solutions</a:t>
            </a:r>
          </a:p>
        </p:txBody>
      </p:sp>
      <p:grpSp>
        <p:nvGrpSpPr>
          <p:cNvPr id="2" name="群組 49"/>
          <p:cNvGrpSpPr/>
          <p:nvPr/>
        </p:nvGrpSpPr>
        <p:grpSpPr>
          <a:xfrm>
            <a:off x="5216894" y="346508"/>
            <a:ext cx="6737674" cy="5767047"/>
            <a:chOff x="5216894" y="67383"/>
            <a:chExt cx="6737674" cy="5767047"/>
          </a:xfrm>
        </p:grpSpPr>
        <p:sp>
          <p:nvSpPr>
            <p:cNvPr id="24" name="橢圓 23"/>
            <p:cNvSpPr/>
            <p:nvPr/>
          </p:nvSpPr>
          <p:spPr>
            <a:xfrm>
              <a:off x="6612542" y="3378463"/>
              <a:ext cx="1982804" cy="1915428"/>
            </a:xfrm>
            <a:prstGeom prst="ellipse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500" b="1" dirty="0" smtClean="0">
                  <a:solidFill>
                    <a:srgbClr val="C00000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Sanitary Ware</a:t>
              </a:r>
            </a:p>
            <a:p>
              <a:pPr algn="ctr"/>
              <a:r>
                <a:rPr lang="en-US" altLang="zh-TW" sz="1500" b="1" dirty="0" smtClean="0">
                  <a:solidFill>
                    <a:srgbClr val="C00000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Faucet Fixtures</a:t>
              </a:r>
            </a:p>
            <a:p>
              <a:pPr algn="ctr"/>
              <a:r>
                <a:rPr lang="en-US" altLang="zh-TW" sz="1500" b="1" dirty="0" smtClean="0">
                  <a:solidFill>
                    <a:srgbClr val="C00000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K&amp;B Cabinet</a:t>
              </a:r>
            </a:p>
            <a:p>
              <a:pPr algn="ctr"/>
              <a:r>
                <a:rPr lang="en-US" altLang="zh-TW" sz="1500" b="1" dirty="0" smtClean="0">
                  <a:solidFill>
                    <a:srgbClr val="C00000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Electronic</a:t>
              </a:r>
            </a:p>
            <a:p>
              <a:pPr algn="ctr"/>
              <a:r>
                <a:rPr lang="en-US" altLang="zh-TW" sz="1500" b="1" dirty="0" smtClean="0">
                  <a:solidFill>
                    <a:srgbClr val="C00000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Others</a:t>
              </a:r>
            </a:p>
          </p:txBody>
        </p:sp>
        <p:sp>
          <p:nvSpPr>
            <p:cNvPr id="25" name="橢圓 24"/>
            <p:cNvSpPr/>
            <p:nvPr/>
          </p:nvSpPr>
          <p:spPr>
            <a:xfrm>
              <a:off x="9865880" y="2945323"/>
              <a:ext cx="1135781" cy="1173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 smtClean="0">
                  <a:solidFill>
                    <a:schemeClr val="accent2">
                      <a:lumMod val="50000"/>
                    </a:schemeClr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Plasma</a:t>
              </a:r>
            </a:p>
            <a:p>
              <a:pPr algn="ctr"/>
              <a:r>
                <a:rPr lang="en-US" altLang="zh-TW" sz="1600" b="1" dirty="0" smtClean="0">
                  <a:solidFill>
                    <a:schemeClr val="accent2">
                      <a:lumMod val="50000"/>
                    </a:schemeClr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Faucet</a:t>
              </a:r>
            </a:p>
          </p:txBody>
        </p:sp>
        <p:sp>
          <p:nvSpPr>
            <p:cNvPr id="26" name="橢圓 25"/>
            <p:cNvSpPr/>
            <p:nvPr/>
          </p:nvSpPr>
          <p:spPr>
            <a:xfrm>
              <a:off x="9875507" y="4119608"/>
              <a:ext cx="1134176" cy="11726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 smtClean="0">
                  <a:solidFill>
                    <a:schemeClr val="accent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UB</a:t>
              </a: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25407" y="5495876"/>
              <a:ext cx="5929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 smtClean="0">
                  <a:solidFill>
                    <a:schemeClr val="accent6"/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                   </a:t>
              </a:r>
              <a:r>
                <a:rPr lang="en-US" altLang="zh-TW" sz="1600" dirty="0" smtClean="0">
                  <a:solidFill>
                    <a:schemeClr val="accent6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Existing</a:t>
              </a:r>
              <a:r>
                <a:rPr lang="zh-TW" altLang="en-US" sz="1600" dirty="0" smtClean="0">
                  <a:solidFill>
                    <a:schemeClr val="accent6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                                              </a:t>
              </a:r>
              <a:r>
                <a:rPr lang="en-US" altLang="zh-TW" sz="1600" dirty="0" smtClean="0">
                  <a:solidFill>
                    <a:schemeClr val="accent6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New</a:t>
              </a:r>
              <a:r>
                <a:rPr lang="zh-TW" altLang="en-US" sz="1600" dirty="0" smtClean="0">
                  <a:solidFill>
                    <a:schemeClr val="accent6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                 </a:t>
              </a:r>
              <a:r>
                <a:rPr lang="en-US" altLang="zh-TW" sz="1600" dirty="0" smtClean="0">
                  <a:solidFill>
                    <a:schemeClr val="accent6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Product</a:t>
              </a:r>
              <a:endParaRPr lang="zh-TW" altLang="en-US" sz="1600" dirty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</p:txBody>
        </p:sp>
        <p:grpSp>
          <p:nvGrpSpPr>
            <p:cNvPr id="3" name="群組 34"/>
            <p:cNvGrpSpPr/>
            <p:nvPr/>
          </p:nvGrpSpPr>
          <p:grpSpPr>
            <a:xfrm>
              <a:off x="5946801" y="471638"/>
              <a:ext cx="5747897" cy="5105249"/>
              <a:chOff x="5686926" y="317638"/>
              <a:chExt cx="5747897" cy="5105249"/>
            </a:xfrm>
          </p:grpSpPr>
          <p:grpSp>
            <p:nvGrpSpPr>
              <p:cNvPr id="4" name="群組 22"/>
              <p:cNvGrpSpPr/>
              <p:nvPr/>
            </p:nvGrpSpPr>
            <p:grpSpPr>
              <a:xfrm>
                <a:off x="5852169" y="317638"/>
                <a:ext cx="5582654" cy="4957010"/>
                <a:chOff x="6225948" y="600772"/>
                <a:chExt cx="4858407" cy="4527833"/>
              </a:xfrm>
            </p:grpSpPr>
            <p:cxnSp>
              <p:nvCxnSpPr>
                <p:cNvPr id="17" name="直線單箭頭接點 16"/>
                <p:cNvCxnSpPr/>
                <p:nvPr/>
              </p:nvCxnSpPr>
              <p:spPr>
                <a:xfrm flipH="1" flipV="1">
                  <a:off x="6225948" y="600772"/>
                  <a:ext cx="33507" cy="4527833"/>
                </a:xfrm>
                <a:prstGeom prst="straightConnector1">
                  <a:avLst/>
                </a:prstGeom>
                <a:ln w="57150">
                  <a:solidFill>
                    <a:srgbClr val="308CE8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單箭頭接點 20"/>
                <p:cNvCxnSpPr/>
                <p:nvPr/>
              </p:nvCxnSpPr>
              <p:spPr>
                <a:xfrm>
                  <a:off x="6234318" y="5109411"/>
                  <a:ext cx="4850037" cy="10400"/>
                </a:xfrm>
                <a:prstGeom prst="straightConnector1">
                  <a:avLst/>
                </a:prstGeom>
                <a:ln w="57150">
                  <a:solidFill>
                    <a:srgbClr val="308CE8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直線接點 28"/>
              <p:cNvCxnSpPr/>
              <p:nvPr/>
            </p:nvCxnSpPr>
            <p:spPr>
              <a:xfrm>
                <a:off x="8566488" y="5062887"/>
                <a:ext cx="0" cy="36000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>
              <a:xfrm flipH="1" flipV="1">
                <a:off x="5686926" y="2972602"/>
                <a:ext cx="360000" cy="1604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群組 39"/>
            <p:cNvGrpSpPr/>
            <p:nvPr/>
          </p:nvGrpSpPr>
          <p:grpSpPr>
            <a:xfrm>
              <a:off x="6466579" y="420314"/>
              <a:ext cx="2337337" cy="2242004"/>
              <a:chOff x="7005579" y="968939"/>
              <a:chExt cx="2337337" cy="2242004"/>
            </a:xfrm>
          </p:grpSpPr>
          <p:sp>
            <p:nvSpPr>
              <p:cNvPr id="36" name="橢圓 35"/>
              <p:cNvSpPr/>
              <p:nvPr/>
            </p:nvSpPr>
            <p:spPr>
              <a:xfrm>
                <a:off x="7005579" y="970543"/>
                <a:ext cx="1135781" cy="1173600"/>
              </a:xfrm>
              <a:prstGeom prst="ellipse">
                <a:avLst/>
              </a:prstGeom>
              <a:solidFill>
                <a:srgbClr val="CCFFFF"/>
              </a:solidFill>
              <a:ln>
                <a:solidFill>
                  <a:srgbClr val="CC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 dirty="0" smtClean="0">
                    <a:solidFill>
                      <a:srgbClr val="00B0F0"/>
                    </a:solidFill>
                    <a:latin typeface="Calibri" pitchFamily="34" charset="0"/>
                    <a:ea typeface="Microsoft YaHei" pitchFamily="34" charset="-122"/>
                    <a:cs typeface="Calibri" pitchFamily="34" charset="0"/>
                  </a:rPr>
                  <a:t>Housing Market</a:t>
                </a:r>
              </a:p>
            </p:txBody>
          </p:sp>
          <p:sp>
            <p:nvSpPr>
              <p:cNvPr id="37" name="橢圓 36"/>
              <p:cNvSpPr/>
              <p:nvPr/>
            </p:nvSpPr>
            <p:spPr>
              <a:xfrm>
                <a:off x="8207135" y="968939"/>
                <a:ext cx="1135781" cy="1173600"/>
              </a:xfrm>
              <a:prstGeom prst="ellipse">
                <a:avLst/>
              </a:prstGeom>
              <a:solidFill>
                <a:srgbClr val="CCFFFF"/>
              </a:solidFill>
              <a:ln>
                <a:solidFill>
                  <a:srgbClr val="CC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100" b="1" dirty="0" smtClean="0">
                    <a:solidFill>
                      <a:srgbClr val="00B0F0"/>
                    </a:solidFill>
                    <a:latin typeface="Calibri" pitchFamily="34" charset="0"/>
                    <a:ea typeface="Microsoft YaHei" pitchFamily="34" charset="-122"/>
                    <a:cs typeface="Calibri" pitchFamily="34" charset="0"/>
                  </a:rPr>
                  <a:t>Kitchen Cabinet in Vietnam</a:t>
                </a:r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7562241" y="2037343"/>
                <a:ext cx="1135781" cy="1173600"/>
              </a:xfrm>
              <a:prstGeom prst="ellipse">
                <a:avLst/>
              </a:prstGeom>
              <a:solidFill>
                <a:srgbClr val="CCFFFF"/>
              </a:solidFill>
              <a:ln>
                <a:solidFill>
                  <a:srgbClr val="CC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1" dirty="0" smtClean="0">
                    <a:solidFill>
                      <a:srgbClr val="00B0F0"/>
                    </a:solidFill>
                    <a:latin typeface="Calibri" pitchFamily="34" charset="0"/>
                    <a:ea typeface="Microsoft YaHei" pitchFamily="34" charset="-122"/>
                    <a:cs typeface="Calibri" pitchFamily="34" charset="0"/>
                  </a:rPr>
                  <a:t>OEM</a:t>
                </a:r>
              </a:p>
              <a:p>
                <a:pPr algn="ctr"/>
                <a:r>
                  <a:rPr lang="en-US" altLang="zh-TW" b="1" dirty="0" smtClean="0">
                    <a:solidFill>
                      <a:srgbClr val="00B0F0"/>
                    </a:solidFill>
                    <a:latin typeface="Calibri" pitchFamily="34" charset="0"/>
                    <a:ea typeface="Microsoft YaHei" pitchFamily="34" charset="-122"/>
                    <a:cs typeface="Calibri" pitchFamily="34" charset="0"/>
                  </a:rPr>
                  <a:t>ODM</a:t>
                </a:r>
              </a:p>
            </p:txBody>
          </p:sp>
        </p:grpSp>
        <p:sp>
          <p:nvSpPr>
            <p:cNvPr id="39" name="文字方塊 38"/>
            <p:cNvSpPr txBox="1"/>
            <p:nvPr/>
          </p:nvSpPr>
          <p:spPr>
            <a:xfrm>
              <a:off x="5216894" y="67383"/>
              <a:ext cx="904772" cy="5509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 smtClean="0">
                  <a:solidFill>
                    <a:schemeClr val="accent6"/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     </a:t>
              </a:r>
              <a:r>
                <a:rPr lang="en-US" altLang="zh-TW" sz="1600" dirty="0" smtClean="0">
                  <a:solidFill>
                    <a:schemeClr val="accent6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Market</a:t>
              </a:r>
            </a:p>
            <a:p>
              <a:pPr algn="ctr"/>
              <a:endParaRPr lang="en-US" altLang="zh-TW" sz="1600" dirty="0" smtClean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  <a:p>
              <a:pPr algn="ctr"/>
              <a:endParaRPr lang="en-US" altLang="zh-TW" sz="1600" dirty="0" smtClean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  <a:p>
              <a:pPr algn="ctr"/>
              <a:endParaRPr lang="en-US" altLang="zh-TW" sz="1600" dirty="0" smtClean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  <a:p>
              <a:pPr algn="ctr"/>
              <a:endParaRPr lang="en-US" altLang="zh-TW" sz="1600" dirty="0" smtClean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  <a:p>
              <a:pPr algn="ctr"/>
              <a:r>
                <a:rPr lang="en-US" altLang="zh-TW" sz="1600" dirty="0" smtClean="0">
                  <a:solidFill>
                    <a:schemeClr val="accent6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New</a:t>
              </a:r>
            </a:p>
            <a:p>
              <a:pPr algn="ctr"/>
              <a:endParaRPr lang="en-US" altLang="zh-TW" sz="1600" dirty="0" smtClean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  <a:p>
              <a:pPr algn="ctr"/>
              <a:endParaRPr lang="en-US" altLang="zh-TW" sz="1600" dirty="0" smtClean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  <a:p>
              <a:pPr algn="ctr"/>
              <a:endParaRPr lang="en-US" altLang="zh-TW" sz="1600" dirty="0" smtClean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  <a:p>
              <a:pPr algn="ctr"/>
              <a:endParaRPr lang="en-US" altLang="zh-TW" sz="1600" dirty="0" smtClean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  <a:p>
              <a:pPr algn="ctr"/>
              <a:endParaRPr lang="en-US" altLang="zh-TW" sz="1600" dirty="0" smtClean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  <a:p>
              <a:pPr algn="ctr"/>
              <a:endParaRPr lang="en-US" altLang="zh-TW" sz="1600" dirty="0" smtClean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  <a:p>
              <a:pPr algn="ctr"/>
              <a:endParaRPr lang="en-US" altLang="zh-TW" sz="1600" dirty="0" smtClean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  <a:p>
              <a:pPr algn="ctr"/>
              <a:endParaRPr lang="en-US" altLang="zh-TW" sz="1600" dirty="0" smtClean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  <a:p>
              <a:pPr algn="ctr"/>
              <a:endParaRPr lang="en-US" altLang="zh-TW" sz="1600" dirty="0" smtClean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  <a:p>
              <a:pPr algn="ctr"/>
              <a:r>
                <a:rPr lang="en-US" altLang="zh-TW" sz="1600" dirty="0" smtClean="0">
                  <a:solidFill>
                    <a:schemeClr val="accent6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Existing</a:t>
              </a:r>
            </a:p>
            <a:p>
              <a:endParaRPr lang="en-US" altLang="zh-TW" sz="1600" dirty="0" smtClean="0">
                <a:solidFill>
                  <a:schemeClr val="accent6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zh-TW" altLang="en-US" sz="1600" dirty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41" name="向右箭號 40"/>
            <p:cNvSpPr/>
            <p:nvPr/>
          </p:nvSpPr>
          <p:spPr>
            <a:xfrm rot="10800000" flipH="1">
              <a:off x="8749363" y="4167735"/>
              <a:ext cx="798897" cy="385011"/>
            </a:xfrm>
            <a:prstGeom prst="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向右箭號 41"/>
            <p:cNvSpPr/>
            <p:nvPr/>
          </p:nvSpPr>
          <p:spPr>
            <a:xfrm rot="8736827" flipH="1">
              <a:off x="8203920" y="2745107"/>
              <a:ext cx="1573249" cy="605616"/>
            </a:xfrm>
            <a:prstGeom prst="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向右箭號 47"/>
            <p:cNvSpPr/>
            <p:nvPr/>
          </p:nvSpPr>
          <p:spPr>
            <a:xfrm rot="5400000" flipH="1">
              <a:off x="7324824" y="2816991"/>
              <a:ext cx="526184" cy="385011"/>
            </a:xfrm>
            <a:prstGeom prst="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橢圓 48"/>
            <p:cNvSpPr/>
            <p:nvPr/>
          </p:nvSpPr>
          <p:spPr>
            <a:xfrm>
              <a:off x="9363763" y="758787"/>
              <a:ext cx="1982804" cy="1915428"/>
            </a:xfrm>
            <a:prstGeom prst="ellipse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200" b="1" dirty="0" smtClean="0">
                  <a:solidFill>
                    <a:srgbClr val="C00000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</a:rPr>
                <a:t>Brand Value Creation</a:t>
              </a: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22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Plasma Kitchen Faucet wined International Award</a:t>
            </a:r>
            <a:endParaRPr lang="zh-TW" altLang="en-US" sz="3200" b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E9A3C721-9F5D-3D63-DC66-3D6D1755F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46" t="79753" b="-83"/>
          <a:stretch/>
        </p:blipFill>
        <p:spPr bwMode="auto">
          <a:xfrm>
            <a:off x="9897252" y="119269"/>
            <a:ext cx="1088491" cy="6352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5967" y="252056"/>
            <a:ext cx="870284" cy="4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236" y="782219"/>
            <a:ext cx="3630997" cy="552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16"/>
          <p:cNvGrpSpPr/>
          <p:nvPr/>
        </p:nvGrpSpPr>
        <p:grpSpPr>
          <a:xfrm>
            <a:off x="4428759" y="779647"/>
            <a:ext cx="3313506" cy="5505651"/>
            <a:chOff x="4168884" y="779647"/>
            <a:chExt cx="3313506" cy="5505651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0505" y="779647"/>
              <a:ext cx="3311885" cy="2926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68884" y="3667226"/>
              <a:ext cx="3312663" cy="261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群組 20"/>
          <p:cNvGrpSpPr/>
          <p:nvPr/>
        </p:nvGrpSpPr>
        <p:grpSpPr>
          <a:xfrm>
            <a:off x="7963964" y="718319"/>
            <a:ext cx="3613304" cy="5643980"/>
            <a:chOff x="7752214" y="718319"/>
            <a:chExt cx="3613304" cy="5643980"/>
          </a:xfrm>
        </p:grpSpPr>
        <p:grpSp>
          <p:nvGrpSpPr>
            <p:cNvPr id="5" name="群組 18"/>
            <p:cNvGrpSpPr/>
            <p:nvPr/>
          </p:nvGrpSpPr>
          <p:grpSpPr>
            <a:xfrm>
              <a:off x="7752214" y="718319"/>
              <a:ext cx="3613304" cy="5643980"/>
              <a:chOff x="7752214" y="718319"/>
              <a:chExt cx="3613304" cy="5643980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752214" y="718319"/>
                <a:ext cx="3613304" cy="5643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892716" y="2976984"/>
                <a:ext cx="992103" cy="81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212404" y="2935706"/>
              <a:ext cx="1003056" cy="138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23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9"/>
          <p:cNvGrpSpPr/>
          <p:nvPr/>
        </p:nvGrpSpPr>
        <p:grpSpPr>
          <a:xfrm>
            <a:off x="785261" y="758340"/>
            <a:ext cx="10899183" cy="5555832"/>
            <a:chOff x="785261" y="729465"/>
            <a:chExt cx="10899183" cy="555583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5261" y="729465"/>
              <a:ext cx="4114800" cy="555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5430" y="732322"/>
              <a:ext cx="6669014" cy="555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文字方塊 9"/>
          <p:cNvSpPr txBox="1"/>
          <p:nvPr/>
        </p:nvSpPr>
        <p:spPr>
          <a:xfrm>
            <a:off x="308341" y="116963"/>
            <a:ext cx="10096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Plasma Kitchen Faucet showcased at the Interior Design Exhibition</a:t>
            </a:r>
            <a:endParaRPr lang="zh-TW" altLang="en-US" sz="2800" b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24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Caesar UB/UT Solution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225" y="1638200"/>
            <a:ext cx="44196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台北大巨蛋">
            <a:extLst>
              <a:ext uri="{FF2B5EF4-FFF2-40B4-BE49-F238E27FC236}">
                <a16:creationId xmlns="" xmlns:a16="http://schemas.microsoft.com/office/drawing/2014/main" id="{47F8CC2B-E568-A382-699C-C2815C37AA2A}"/>
              </a:ext>
            </a:extLst>
          </p:cNvPr>
          <p:cNvSpPr txBox="1"/>
          <p:nvPr/>
        </p:nvSpPr>
        <p:spPr>
          <a:xfrm>
            <a:off x="382481" y="1035422"/>
            <a:ext cx="1162022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3000" spc="600">
                <a:latin typeface="PingFang TC Light"/>
                <a:ea typeface="PingFang TC Light"/>
                <a:cs typeface="PingFang TC Light"/>
                <a:sym typeface="PingFang TC Light"/>
              </a:defRPr>
            </a:lvl1pPr>
          </a:lstStyle>
          <a:p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凱撒</a:t>
            </a:r>
            <a:r>
              <a:rPr lang="en-US" altLang="zh-TW" sz="2000" b="1" dirty="0">
                <a:latin typeface="Microsoft YaHei" pitchFamily="34" charset="-122"/>
                <a:ea typeface="Microsoft YaHei" pitchFamily="34" charset="-122"/>
              </a:rPr>
              <a:t>UB-</a:t>
            </a: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彩鋼</a:t>
            </a:r>
            <a:r>
              <a:rPr lang="zh-TW" altLang="en-US" sz="2000" b="1" dirty="0" smtClean="0">
                <a:latin typeface="Microsoft YaHei" pitchFamily="34" charset="-122"/>
                <a:ea typeface="Microsoft YaHei" pitchFamily="34" charset="-122"/>
              </a:rPr>
              <a:t>系統                             凱撒</a:t>
            </a:r>
            <a:r>
              <a:rPr lang="en-US" altLang="zh-TW" sz="2000" b="1" dirty="0" smtClean="0">
                <a:latin typeface="Microsoft YaHei" pitchFamily="34" charset="-122"/>
                <a:ea typeface="Microsoft YaHei" pitchFamily="34" charset="-122"/>
              </a:rPr>
              <a:t>UT</a:t>
            </a:r>
            <a:r>
              <a:rPr lang="zh-TW" altLang="en-US" sz="2000" b="1" dirty="0" smtClean="0">
                <a:latin typeface="Microsoft YaHei" pitchFamily="34" charset="-122"/>
                <a:ea typeface="Microsoft YaHei" pitchFamily="34" charset="-122"/>
              </a:rPr>
              <a:t>系統</a:t>
            </a:r>
            <a:endParaRPr lang="zh-TW" altLang="en-US" sz="2000" b="1" dirty="0"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2" name="群組 12">
            <a:extLst>
              <a:ext uri="{FF2B5EF4-FFF2-40B4-BE49-F238E27FC236}">
                <a16:creationId xmlns="" xmlns:a16="http://schemas.microsoft.com/office/drawing/2014/main" id="{B828930E-1F4D-1499-F87A-58513D647B10}"/>
              </a:ext>
            </a:extLst>
          </p:cNvPr>
          <p:cNvGrpSpPr/>
          <p:nvPr/>
        </p:nvGrpSpPr>
        <p:grpSpPr>
          <a:xfrm>
            <a:off x="7559270" y="1668741"/>
            <a:ext cx="4404931" cy="3528906"/>
            <a:chOff x="744584" y="3762102"/>
            <a:chExt cx="6137196" cy="4862581"/>
          </a:xfrm>
        </p:grpSpPr>
        <p:pic>
          <p:nvPicPr>
            <p:cNvPr id="14" name="Picture 2" descr="G:\work3\Technical\Technical Document\_TECE Sanitary\show room\KBC exhibition\TECEprofil fast installation system.jpg">
              <a:extLst>
                <a:ext uri="{FF2B5EF4-FFF2-40B4-BE49-F238E27FC236}">
                  <a16:creationId xmlns="" xmlns:a16="http://schemas.microsoft.com/office/drawing/2014/main" id="{27E5878A-7262-986A-796F-73920EBDB0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4584" y="3762102"/>
              <a:ext cx="3646936" cy="4862581"/>
            </a:xfrm>
            <a:prstGeom prst="rect">
              <a:avLst/>
            </a:prstGeom>
            <a:noFill/>
          </p:spPr>
        </p:pic>
        <p:pic>
          <p:nvPicPr>
            <p:cNvPr id="15" name="Picture 2" descr="C:\Users\mbrinkschmidt\AppData\Local\Microsoft\Windows\Temporary Internet Files\Content.IE5\0A4U1S4Z\TCB_profil_04092013_034.jpg">
              <a:extLst>
                <a:ext uri="{FF2B5EF4-FFF2-40B4-BE49-F238E27FC236}">
                  <a16:creationId xmlns="" xmlns:a16="http://schemas.microsoft.com/office/drawing/2014/main" id="{2ED6EBB7-F0C9-22F0-C6E9-A1ABE92E15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68635" y="3835397"/>
              <a:ext cx="2413145" cy="24900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Picture 3" descr="C:\Users\mbrinkschmidt\AppData\Local\Microsoft\Windows\Temporary Internet Files\Content.IE5\GA9WRUT1\TCB_profil_04092013_035.jpg">
              <a:extLst>
                <a:ext uri="{FF2B5EF4-FFF2-40B4-BE49-F238E27FC236}">
                  <a16:creationId xmlns="" xmlns:a16="http://schemas.microsoft.com/office/drawing/2014/main" id="{10CE8862-57D8-4CAF-5DEB-37FE0ED5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68635" y="6376492"/>
              <a:ext cx="2413144" cy="21894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7" name="Picture 2" descr="C:\Users\wendy_chen\Desktop\彩鋼外觀 拷貝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24896" y="2974206"/>
            <a:ext cx="3625286" cy="36037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25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UB color steel structure assembly </a:t>
            </a:r>
            <a:endParaRPr lang="zh-TW" altLang="en-US" sz="3600" b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16"/>
          <p:cNvGrpSpPr/>
          <p:nvPr/>
        </p:nvGrpSpPr>
        <p:grpSpPr>
          <a:xfrm>
            <a:off x="115500" y="1263566"/>
            <a:ext cx="12023670" cy="4689780"/>
            <a:chOff x="369412" y="2750537"/>
            <a:chExt cx="10680458" cy="5266411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xmlns="" id="{D25BC4C1-CAEE-236D-4CE9-AA4FB26A0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91887" y="2750537"/>
              <a:ext cx="2957983" cy="5256583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xmlns="" id="{1783F2B4-DE3B-33D4-F4DF-CB224DA28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351"/>
            <a:stretch>
              <a:fillRect/>
            </a:stretch>
          </p:blipFill>
          <p:spPr>
            <a:xfrm>
              <a:off x="369412" y="5550194"/>
              <a:ext cx="4631472" cy="2466754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xmlns="" id="{50EA5E38-FCDF-FBEF-0B7F-686B6A054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65346" y="2752901"/>
              <a:ext cx="2957983" cy="5253500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xmlns="" id="{84282287-E9A8-C600-3F9D-DD815C5E1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3782" y="2750537"/>
              <a:ext cx="4631470" cy="260774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26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Quality Inspection, Processing and Testing Center</a:t>
            </a:r>
            <a:endParaRPr lang="zh-TW" altLang="en-US" sz="3600" b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10" descr="一張含有 輪, 室內, 輪胎, 工程 的圖片&#10;&#10;AI 產生的內容可能不正確。">
            <a:extLst>
              <a:ext uri="{FF2B5EF4-FFF2-40B4-BE49-F238E27FC236}">
                <a16:creationId xmlns="" xmlns:a16="http://schemas.microsoft.com/office/drawing/2014/main" id="{467C3307-24AD-D87D-47AB-114F258F9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99367" y="2030490"/>
            <a:ext cx="5353772" cy="3006082"/>
          </a:xfrm>
          <a:prstGeom prst="rect">
            <a:avLst/>
          </a:prstGeom>
        </p:spPr>
      </p:pic>
      <p:pic>
        <p:nvPicPr>
          <p:cNvPr id="12" name="圖片 11" descr="一張含有 室內, 文字, 牆, 纜線 的圖片&#10;&#10;AI 產生的內容可能不正確。">
            <a:extLst>
              <a:ext uri="{FF2B5EF4-FFF2-40B4-BE49-F238E27FC236}">
                <a16:creationId xmlns="" xmlns:a16="http://schemas.microsoft.com/office/drawing/2014/main" id="{B19372AD-53ED-0391-C5C2-80210E7486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49"/>
          <a:stretch>
            <a:fillRect/>
          </a:stretch>
        </p:blipFill>
        <p:spPr>
          <a:xfrm>
            <a:off x="8068993" y="839586"/>
            <a:ext cx="3231066" cy="5340430"/>
          </a:xfrm>
          <a:prstGeom prst="rect">
            <a:avLst/>
          </a:prstGeom>
        </p:spPr>
      </p:pic>
      <p:pic>
        <p:nvPicPr>
          <p:cNvPr id="13" name="圖片 12" descr="一張含有 室內, 牆, 電氣線路, 鋁 的圖片&#10;&#10;AI 產生的內容可能不正確。">
            <a:extLst>
              <a:ext uri="{FF2B5EF4-FFF2-40B4-BE49-F238E27FC236}">
                <a16:creationId xmlns="" xmlns:a16="http://schemas.microsoft.com/office/drawing/2014/main" id="{3F37BA23-02C6-D79B-9034-4B4C40736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44" y="849211"/>
            <a:ext cx="4011496" cy="534745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27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9" descr="一張含有 室內, 牆, 室內設計, 天花板 的圖片&#10;&#10;AI 產生的內容可能不正確。">
            <a:extLst>
              <a:ext uri="{FF2B5EF4-FFF2-40B4-BE49-F238E27FC236}">
                <a16:creationId xmlns="" xmlns:a16="http://schemas.microsoft.com/office/drawing/2014/main" id="{46B1B3F5-0D68-1150-7EC7-BE9B2F575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230"/>
          <a:stretch>
            <a:fillRect/>
          </a:stretch>
        </p:blipFill>
        <p:spPr>
          <a:xfrm>
            <a:off x="183957" y="1034487"/>
            <a:ext cx="7805012" cy="4945396"/>
          </a:xfrm>
          <a:prstGeom prst="rect">
            <a:avLst/>
          </a:prstGeom>
        </p:spPr>
      </p:pic>
      <p:pic>
        <p:nvPicPr>
          <p:cNvPr id="14" name="圖片 13" descr="一張含有 室內, 牆, 天花板, 架子 的圖片&#10;&#10;AI 產生的內容可能不正確。">
            <a:extLst>
              <a:ext uri="{FF2B5EF4-FFF2-40B4-BE49-F238E27FC236}">
                <a16:creationId xmlns="" xmlns:a16="http://schemas.microsoft.com/office/drawing/2014/main" id="{7D140912-27AA-BCF8-D5E1-358576C73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892" b="16619"/>
          <a:stretch>
            <a:fillRect/>
          </a:stretch>
        </p:blipFill>
        <p:spPr>
          <a:xfrm>
            <a:off x="8129425" y="2853160"/>
            <a:ext cx="3611772" cy="3104877"/>
          </a:xfrm>
          <a:prstGeom prst="rect">
            <a:avLst/>
          </a:prstGeom>
        </p:spPr>
      </p:pic>
      <p:pic>
        <p:nvPicPr>
          <p:cNvPr id="16" name="圖片 15" descr="一張含有 室內, 地板, 傢俱, 比例模型 的圖片&#10;&#10;AI 產生的內容可能不正確。">
            <a:extLst>
              <a:ext uri="{FF2B5EF4-FFF2-40B4-BE49-F238E27FC236}">
                <a16:creationId xmlns="" xmlns:a16="http://schemas.microsoft.com/office/drawing/2014/main" id="{56EA72CB-9C30-271C-F9EE-04E734284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9" r="4112" b="7829"/>
          <a:stretch>
            <a:fillRect/>
          </a:stretch>
        </p:blipFill>
        <p:spPr>
          <a:xfrm>
            <a:off x="8112409" y="1028257"/>
            <a:ext cx="3611162" cy="172456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Quality Inspection, Processing and Testing Center</a:t>
            </a:r>
            <a:endParaRPr lang="zh-TW" altLang="en-US" sz="3600" b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28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Future Outlook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34"/>
          <p:cNvGrpSpPr/>
          <p:nvPr/>
        </p:nvGrpSpPr>
        <p:grpSpPr>
          <a:xfrm>
            <a:off x="3120938" y="1022032"/>
            <a:ext cx="5810302" cy="5489028"/>
            <a:chOff x="2899560" y="973906"/>
            <a:chExt cx="5810302" cy="548902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09186" y="983532"/>
              <a:ext cx="2581275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99560" y="3842134"/>
              <a:ext cx="2601600" cy="262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0486" y="3832611"/>
              <a:ext cx="2609850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80962" y="973906"/>
              <a:ext cx="2628900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文字方塊 39"/>
          <p:cNvSpPr txBox="1"/>
          <p:nvPr/>
        </p:nvSpPr>
        <p:spPr>
          <a:xfrm>
            <a:off x="625151" y="1010509"/>
            <a:ext cx="238755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dirty="0" smtClean="0">
                <a:solidFill>
                  <a:srgbClr val="92D050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The impact of Trump’s tariffs</a:t>
            </a:r>
          </a:p>
          <a:p>
            <a:pPr algn="r"/>
            <a:endParaRPr lang="en-US" altLang="zh-TW" sz="2400" b="1" dirty="0" smtClean="0">
              <a:solidFill>
                <a:srgbClr val="92D05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Recession fears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Global stock markets turbulent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Exchange rate</a:t>
            </a:r>
            <a:endParaRPr lang="zh-TW" altLang="en-US" sz="200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42021" y="3877159"/>
            <a:ext cx="23690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dirty="0" smtClean="0">
                <a:solidFill>
                  <a:srgbClr val="FF7C80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Market/Channel strategy</a:t>
            </a:r>
          </a:p>
          <a:p>
            <a:pPr algn="r"/>
            <a:endParaRPr lang="en-US" altLang="zh-TW" sz="2400" b="1" dirty="0" smtClean="0">
              <a:solidFill>
                <a:srgbClr val="92D05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Product value- up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Diversified market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Diversified channel</a:t>
            </a:r>
          </a:p>
        </p:txBody>
      </p:sp>
      <p:sp>
        <p:nvSpPr>
          <p:cNvPr id="44" name="文字方塊 43"/>
          <p:cNvSpPr txBox="1"/>
          <p:nvPr/>
        </p:nvSpPr>
        <p:spPr>
          <a:xfrm>
            <a:off x="9083146" y="1008909"/>
            <a:ext cx="29626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Smart and sustainable bathroom</a:t>
            </a:r>
          </a:p>
          <a:p>
            <a:pPr algn="r"/>
            <a:endParaRPr lang="en-US" altLang="zh-TW" sz="2400" b="1" dirty="0" smtClean="0">
              <a:solidFill>
                <a:srgbClr val="92D05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Bathroom storage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Smart bathroom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Global aging trend</a:t>
            </a:r>
            <a:endParaRPr lang="zh-TW" altLang="en-US" sz="20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9081545" y="3875559"/>
            <a:ext cx="311045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FF9933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Outlook</a:t>
            </a:r>
          </a:p>
          <a:p>
            <a:pPr algn="r"/>
            <a:endParaRPr lang="en-US" altLang="zh-TW" sz="2400" b="1" dirty="0" smtClean="0">
              <a:solidFill>
                <a:srgbClr val="92D05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Strengthen automation and AI applications to improve overall gross profit structure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Flexibility to respond to changes in the geopolitical and tariff environment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3834" y="6126480"/>
            <a:ext cx="2097606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6218" y="2125897"/>
            <a:ext cx="4856273" cy="212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29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289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Contents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3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30341" y="606392"/>
            <a:ext cx="1713297" cy="132828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01</a:t>
            </a:r>
            <a:endParaRPr lang="zh-TW" altLang="en-US" sz="54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09496" y="2529841"/>
            <a:ext cx="1713297" cy="132828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02</a:t>
            </a:r>
            <a:endParaRPr lang="zh-TW" altLang="en-US" sz="54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309486" y="4426017"/>
            <a:ext cx="1713297" cy="132828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03</a:t>
            </a:r>
            <a:endParaRPr lang="zh-TW" altLang="en-US" sz="54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74644" y="596767"/>
            <a:ext cx="3212833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Company Profile</a:t>
            </a:r>
            <a:endParaRPr lang="zh-TW" altLang="en-US" sz="3200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53651" y="2520221"/>
            <a:ext cx="3927671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Operational Overview</a:t>
            </a:r>
            <a:endParaRPr lang="zh-TW" altLang="en-US" sz="3200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252052" y="4414738"/>
            <a:ext cx="2473692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Outlook</a:t>
            </a:r>
            <a:endParaRPr lang="zh-TW" altLang="en-US" sz="3200" b="1" dirty="0" smtClean="0">
              <a:solidFill>
                <a:schemeClr val="bg1">
                  <a:lumMod val="65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4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83906" y="2935705"/>
            <a:ext cx="3051209" cy="1328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01</a:t>
            </a:r>
            <a:endParaRPr lang="zh-TW" altLang="en-US" sz="150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38834" y="2897206"/>
            <a:ext cx="5428677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Company Profile</a:t>
            </a:r>
          </a:p>
          <a:p>
            <a:endParaRPr lang="zh-TW" altLang="en-US" sz="3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21" name="直線接點 20"/>
          <p:cNvCxnSpPr/>
          <p:nvPr/>
        </p:nvCxnSpPr>
        <p:spPr>
          <a:xfrm flipV="1">
            <a:off x="4225491" y="3696102"/>
            <a:ext cx="7966509" cy="1925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308341" y="116963"/>
            <a:ext cx="690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Company Information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Calibri" pitchFamily="34" charset="0"/>
                <a:ea typeface="Microsoft YaHei UI" pitchFamily="34" charset="-122"/>
                <a:cs typeface="Calibri" pitchFamily="34" charset="0"/>
              </a:rPr>
              <a:pPr algn="r">
                <a:defRPr/>
              </a:pPr>
              <a:t>5</a:t>
            </a:fld>
            <a:endParaRPr lang="zh-TW" altLang="en-US" sz="1400" dirty="0">
              <a:solidFill>
                <a:prstClr val="black"/>
              </a:solidFill>
              <a:latin typeface="Calibri" pitchFamily="34" charset="0"/>
              <a:ea typeface="Microsoft YaHei UI" pitchFamily="34" charset="-122"/>
              <a:cs typeface="Calibri" pitchFamily="34" charset="0"/>
            </a:endParaRPr>
          </a:p>
        </p:txBody>
      </p:sp>
      <p:graphicFrame>
        <p:nvGraphicFramePr>
          <p:cNvPr id="13" name="資料庫圖表 12"/>
          <p:cNvGraphicFramePr/>
          <p:nvPr/>
        </p:nvGraphicFramePr>
        <p:xfrm>
          <a:off x="417805" y="1007707"/>
          <a:ext cx="4760685" cy="3954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矩形 13"/>
          <p:cNvSpPr/>
          <p:nvPr/>
        </p:nvSpPr>
        <p:spPr>
          <a:xfrm>
            <a:off x="1838059" y="4320072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smtClean="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ISO9001</a:t>
            </a:r>
            <a:endParaRPr lang="zh-TW" altLang="en-US" sz="1600" b="1" dirty="0">
              <a:solidFill>
                <a:schemeClr val="tx1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31843" y="1178766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smtClean="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Caesar Sanitary Ware Taiwan</a:t>
            </a:r>
            <a:endParaRPr lang="zh-TW" altLang="en-US" sz="1600" b="1" dirty="0">
              <a:solidFill>
                <a:schemeClr val="tx1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831843" y="1953210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smtClean="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Jan 26, 1988</a:t>
            </a:r>
            <a:endParaRPr lang="zh-TW" altLang="en-US" sz="1600" b="1" dirty="0" smtClean="0">
              <a:solidFill>
                <a:schemeClr val="tx1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822514" y="2764973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smtClean="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Oct 24, 2013 (TWSE : 1817)</a:t>
            </a:r>
            <a:endParaRPr lang="zh-TW" altLang="en-US" sz="1600" b="1" dirty="0" smtClean="0">
              <a:solidFill>
                <a:schemeClr val="tx1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31846" y="3548742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smtClean="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197 (TW)</a:t>
            </a:r>
            <a:endParaRPr lang="zh-TW" altLang="en-US" sz="1600" b="1" dirty="0" smtClean="0">
              <a:solidFill>
                <a:schemeClr val="tx1"/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20" name="圖片 19" descr="0A8B2716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73790" y="1053260"/>
            <a:ext cx="5781960" cy="3854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6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67" y="798898"/>
            <a:ext cx="10706514" cy="552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40</a:t>
            </a:r>
            <a:r>
              <a:rPr lang="en-US" altLang="zh-TW" sz="3600" b="1" baseline="30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th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 Brand Milestones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7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40</a:t>
            </a:r>
            <a:r>
              <a:rPr lang="en-US" altLang="zh-TW" sz="3600" b="1" baseline="30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th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 Brand Milestones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2B623262-F1CA-5244-6A9D-2E258C42E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887" y="788715"/>
            <a:ext cx="7883091" cy="557538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83047A66-B872-2526-D598-A467399C10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0866" y="1896182"/>
            <a:ext cx="3157349" cy="446612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8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Caesar in Vietnam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2303" r="2333"/>
          <a:stretch>
            <a:fillRect/>
          </a:stretch>
        </p:blipFill>
        <p:spPr bwMode="auto">
          <a:xfrm>
            <a:off x="391886" y="657225"/>
            <a:ext cx="11045371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9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783" y="875898"/>
            <a:ext cx="11159331" cy="542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766" y="703999"/>
            <a:ext cx="2384809" cy="66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149" y="5871410"/>
            <a:ext cx="3424337" cy="36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字方塊 14"/>
          <p:cNvSpPr txBox="1"/>
          <p:nvPr/>
        </p:nvSpPr>
        <p:spPr>
          <a:xfrm>
            <a:off x="308340" y="116963"/>
            <a:ext cx="10221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Caesar Global Supply Chain and Sales Network</a:t>
            </a:r>
            <a:endParaRPr lang="zh-TW" altLang="en-US" sz="3600" b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  <a:p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訂 2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80817F"/>
      </a:accent1>
      <a:accent2>
        <a:srgbClr val="F0B327"/>
      </a:accent2>
      <a:accent3>
        <a:srgbClr val="CFD0CF"/>
      </a:accent3>
      <a:accent4>
        <a:srgbClr val="EEF0F2"/>
      </a:accent4>
      <a:accent5>
        <a:srgbClr val="C2C3C0"/>
      </a:accent5>
      <a:accent6>
        <a:srgbClr val="353B3C"/>
      </a:accent6>
      <a:hlink>
        <a:srgbClr val="2998E3"/>
      </a:hlink>
      <a:folHlink>
        <a:srgbClr val="7F723D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訂 2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80817F"/>
      </a:accent1>
      <a:accent2>
        <a:srgbClr val="F0B327"/>
      </a:accent2>
      <a:accent3>
        <a:srgbClr val="CFD0CF"/>
      </a:accent3>
      <a:accent4>
        <a:srgbClr val="EEF0F2"/>
      </a:accent4>
      <a:accent5>
        <a:srgbClr val="C2C3C0"/>
      </a:accent5>
      <a:accent6>
        <a:srgbClr val="353B3C"/>
      </a:accent6>
      <a:hlink>
        <a:srgbClr val="2998E3"/>
      </a:hlink>
      <a:folHlink>
        <a:srgbClr val="7F723D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29111</TotalTime>
  <Words>1525</Words>
  <Application>Microsoft Office PowerPoint</Application>
  <PresentationFormat>自訂</PresentationFormat>
  <Paragraphs>437</Paragraphs>
  <Slides>29</Slides>
  <Notes>24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29</vt:i4>
      </vt:variant>
    </vt:vector>
  </HeadingPairs>
  <TitlesOfParts>
    <vt:vector size="31" baseType="lpstr">
      <vt:lpstr>Office 主题</vt:lpstr>
      <vt:lpstr>1_Office 主题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帐户</dc:creator>
  <cp:lastModifiedBy>李清榮</cp:lastModifiedBy>
  <cp:revision>1194</cp:revision>
  <dcterms:created xsi:type="dcterms:W3CDTF">2015-07-22T02:09:20Z</dcterms:created>
  <dcterms:modified xsi:type="dcterms:W3CDTF">2025-08-20T08:17:23Z</dcterms:modified>
</cp:coreProperties>
</file>