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7" r:id="rId2"/>
    <p:sldMasterId id="2147483715" r:id="rId3"/>
  </p:sldMasterIdLst>
  <p:notesMasterIdLst>
    <p:notesMasterId r:id="rId32"/>
  </p:notesMasterIdLst>
  <p:handoutMasterIdLst>
    <p:handoutMasterId r:id="rId33"/>
  </p:handoutMasterIdLst>
  <p:sldIdLst>
    <p:sldId id="776" r:id="rId4"/>
    <p:sldId id="668" r:id="rId5"/>
    <p:sldId id="758" r:id="rId6"/>
    <p:sldId id="767" r:id="rId7"/>
    <p:sldId id="759" r:id="rId8"/>
    <p:sldId id="790" r:id="rId9"/>
    <p:sldId id="794" r:id="rId10"/>
    <p:sldId id="761" r:id="rId11"/>
    <p:sldId id="762" r:id="rId12"/>
    <p:sldId id="763" r:id="rId13"/>
    <p:sldId id="764" r:id="rId14"/>
    <p:sldId id="768" r:id="rId15"/>
    <p:sldId id="769" r:id="rId16"/>
    <p:sldId id="770" r:id="rId17"/>
    <p:sldId id="789" r:id="rId18"/>
    <p:sldId id="756" r:id="rId19"/>
    <p:sldId id="753" r:id="rId20"/>
    <p:sldId id="735" r:id="rId21"/>
    <p:sldId id="736" r:id="rId22"/>
    <p:sldId id="771" r:id="rId23"/>
    <p:sldId id="766" r:id="rId24"/>
    <p:sldId id="791" r:id="rId25"/>
    <p:sldId id="754" r:id="rId26"/>
    <p:sldId id="783" r:id="rId27"/>
    <p:sldId id="792" r:id="rId28"/>
    <p:sldId id="793" r:id="rId29"/>
    <p:sldId id="782" r:id="rId30"/>
    <p:sldId id="694" r:id="rId31"/>
  </p:sldIdLst>
  <p:sldSz cx="12192000" cy="6858000"/>
  <p:notesSz cx="6800850" cy="9932988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715"/>
    <a:srgbClr val="FF7C80"/>
    <a:srgbClr val="0000FF"/>
    <a:srgbClr val="308CE8"/>
    <a:srgbClr val="CCFFFF"/>
    <a:srgbClr val="FFCCCC"/>
    <a:srgbClr val="33CCFF"/>
    <a:srgbClr val="FF9999"/>
    <a:srgbClr val="44B2D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中等深淺樣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25E5076-3810-47DD-B79F-674D7AD40C01}" styleName="深色樣式 1 - 輔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深色樣式 1 - 輔色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淺色樣式 3 - 輔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FECB4D8-DB02-4DC6-A0A2-4F2EBAE1DC90}" styleName="中等深淺樣式 1 - 輔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746" autoAdjust="0"/>
    <p:restoredTop sz="69961" autoAdjust="0"/>
  </p:normalViewPr>
  <p:slideViewPr>
    <p:cSldViewPr snapToGrid="0">
      <p:cViewPr>
        <p:scale>
          <a:sx n="66" d="100"/>
          <a:sy n="66" d="100"/>
        </p:scale>
        <p:origin x="-412" y="-1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2744" y="-92"/>
      </p:cViewPr>
      <p:guideLst>
        <p:guide orient="horz" pos="3130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oger_lee\Desktop\Caesar_Roger%20Lee\&#30332;&#35328;&#20154;&#30456;&#38364;&#36039;&#26009;\&#27861;&#35498;&#26371;&#36039;&#26009;&#33936;&#38598;\&#27861;&#35498;&#26371;&#36039;&#26009;&#33936;&#38598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'EPS(年)'!$B$3</c:f>
              <c:strCache>
                <c:ptCount val="1"/>
                <c:pt idx="0">
                  <c:v>每股盈餘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2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3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4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5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6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7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8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9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dLbl>
              <c:idx val="10"/>
              <c:spPr/>
              <c:txPr>
                <a:bodyPr/>
                <a:lstStyle/>
                <a:p>
                  <a:pPr>
                    <a:defRPr>
                      <a:solidFill>
                        <a:srgbClr val="002060"/>
                      </a:solidFill>
                    </a:defRPr>
                  </a:pPr>
                  <a:endParaRPr lang="zh-TW"/>
                </a:p>
              </c:txPr>
            </c:dLbl>
            <c:showVal val="1"/>
          </c:dLbls>
          <c:cat>
            <c:numRef>
              <c:f>'EPS(年)'!$C$2:$N$2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'EPS(年)'!$C$3:$N$3</c:f>
              <c:numCache>
                <c:formatCode>#,##0.00_ </c:formatCode>
                <c:ptCount val="12"/>
                <c:pt idx="0">
                  <c:v>2.54</c:v>
                </c:pt>
                <c:pt idx="1">
                  <c:v>2.5099999999999998</c:v>
                </c:pt>
                <c:pt idx="2">
                  <c:v>3.18</c:v>
                </c:pt>
                <c:pt idx="3">
                  <c:v>3.4</c:v>
                </c:pt>
                <c:pt idx="4">
                  <c:v>3.58</c:v>
                </c:pt>
                <c:pt idx="5">
                  <c:v>3.5</c:v>
                </c:pt>
                <c:pt idx="6">
                  <c:v>2.48</c:v>
                </c:pt>
                <c:pt idx="7">
                  <c:v>3.04</c:v>
                </c:pt>
                <c:pt idx="8">
                  <c:v>3.07</c:v>
                </c:pt>
                <c:pt idx="9">
                  <c:v>4.04</c:v>
                </c:pt>
                <c:pt idx="10">
                  <c:v>3.27</c:v>
                </c:pt>
                <c:pt idx="11">
                  <c:v>4.37</c:v>
                </c:pt>
              </c:numCache>
            </c:numRef>
          </c:val>
        </c:ser>
        <c:dLbls>
          <c:showVal val="1"/>
        </c:dLbls>
        <c:gapWidth val="75"/>
        <c:axId val="116955008"/>
        <c:axId val="116956544"/>
      </c:barChart>
      <c:lineChart>
        <c:grouping val="standard"/>
        <c:ser>
          <c:idx val="1"/>
          <c:order val="1"/>
          <c:tx>
            <c:strRef>
              <c:f>'EPS(年)'!$B$4</c:f>
              <c:strCache>
                <c:ptCount val="1"/>
                <c:pt idx="0">
                  <c:v>現金股利</c:v>
                </c:pt>
              </c:strCache>
            </c:strRef>
          </c:tx>
          <c:spPr>
            <a:ln w="53975">
              <a:solidFill>
                <a:srgbClr val="C00000"/>
              </a:solidFill>
            </a:ln>
          </c:spPr>
          <c:marker>
            <c:symbol val="circle"/>
            <c:size val="13"/>
            <c:spPr>
              <a:solidFill>
                <a:srgbClr val="C00000"/>
              </a:solidFill>
              <a:ln w="3175"/>
            </c:spPr>
          </c:marker>
          <c:dLbls>
            <c:dLbl>
              <c:idx val="0"/>
              <c:layout>
                <c:manualLayout>
                  <c:x val="-3.5343035343035345E-2"/>
                  <c:y val="4.8661800486617855E-2"/>
                </c:manualLayout>
              </c:layout>
              <c:showVal val="1"/>
            </c:dLbl>
            <c:dLbl>
              <c:idx val="1"/>
              <c:layout>
                <c:manualLayout>
                  <c:x val="-3.5343035343035345E-2"/>
                  <c:y val="7.2992700729927737E-2"/>
                </c:manualLayout>
              </c:layout>
              <c:showVal val="1"/>
            </c:dLbl>
            <c:dLbl>
              <c:idx val="2"/>
              <c:layout>
                <c:manualLayout>
                  <c:x val="-3.5343035343035345E-2"/>
                  <c:y val="7.785888077858881E-2"/>
                </c:manualLayout>
              </c:layout>
              <c:showVal val="1"/>
            </c:dLbl>
            <c:dLbl>
              <c:idx val="3"/>
              <c:layout>
                <c:manualLayout>
                  <c:x val="-3.7422037422037452E-2"/>
                  <c:y val="8.7591240875912468E-2"/>
                </c:manualLayout>
              </c:layout>
              <c:spPr>
                <a:ln w="9525"/>
              </c:spPr>
              <c:txPr>
                <a:bodyPr/>
                <a:lstStyle/>
                <a:p>
                  <a:pPr>
                    <a:defRPr>
                      <a:solidFill>
                        <a:srgbClr val="C00000"/>
                      </a:solidFill>
                    </a:defRPr>
                  </a:pPr>
                  <a:endParaRPr lang="zh-TW"/>
                </a:p>
              </c:txPr>
              <c:showVal val="1"/>
            </c:dLbl>
            <c:dLbl>
              <c:idx val="4"/>
              <c:layout>
                <c:manualLayout>
                  <c:x val="-3.7422037422037452E-2"/>
                  <c:y val="8.2725060827251715E-2"/>
                </c:manualLayout>
              </c:layout>
              <c:showVal val="1"/>
            </c:dLbl>
            <c:dLbl>
              <c:idx val="5"/>
              <c:layout>
                <c:manualLayout>
                  <c:x val="-3.7422037422037452E-2"/>
                  <c:y val="7.785888077858881E-2"/>
                </c:manualLayout>
              </c:layout>
              <c:showVal val="1"/>
            </c:dLbl>
            <c:dLbl>
              <c:idx val="6"/>
              <c:layout>
                <c:manualLayout>
                  <c:x val="-3.7422201122988531E-2"/>
                  <c:y val="7.2992700729927737E-2"/>
                </c:manualLayout>
              </c:layout>
              <c:showVal val="1"/>
            </c:dLbl>
            <c:dLbl>
              <c:idx val="7"/>
              <c:layout>
                <c:manualLayout>
                  <c:x val="-3.9501039501039552E-2"/>
                  <c:y val="8.7591240875912468E-2"/>
                </c:manualLayout>
              </c:layout>
              <c:showVal val="1"/>
            </c:dLbl>
            <c:dLbl>
              <c:idx val="8"/>
              <c:layout>
                <c:manualLayout>
                  <c:x val="-3.9501039501039552E-2"/>
                  <c:y val="7.2992700729927737E-2"/>
                </c:manualLayout>
              </c:layout>
              <c:showVal val="1"/>
            </c:dLbl>
            <c:dLbl>
              <c:idx val="9"/>
              <c:layout>
                <c:manualLayout>
                  <c:x val="-3.7422037422037452E-2"/>
                  <c:y val="8.7591240875912468E-2"/>
                </c:manualLayout>
              </c:layout>
              <c:showVal val="1"/>
            </c:dLbl>
            <c:dLbl>
              <c:idx val="10"/>
              <c:layout>
                <c:manualLayout>
                  <c:x val="-2.8458983799246423E-2"/>
                  <c:y val="6.8126581184783569E-2"/>
                </c:manualLayout>
              </c:layout>
              <c:showVal val="1"/>
            </c:dLbl>
            <c:dLbl>
              <c:idx val="11"/>
              <c:layout>
                <c:manualLayout>
                  <c:x val="-2.2527099670126251E-2"/>
                  <c:y val="-7.3166951812937253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rgbClr val="C00000"/>
                    </a:solidFill>
                  </a:defRPr>
                </a:pPr>
                <a:endParaRPr lang="zh-TW"/>
              </a:p>
            </c:txPr>
            <c:showVal val="1"/>
          </c:dLbls>
          <c:cat>
            <c:numRef>
              <c:f>'EPS(年)'!$C$2:$N$2</c:f>
              <c:numCache>
                <c:formatCode>General</c:formatCode>
                <c:ptCount val="12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</c:numCache>
            </c:numRef>
          </c:cat>
          <c:val>
            <c:numRef>
              <c:f>'EPS(年)'!$C$4:$N$4</c:f>
              <c:numCache>
                <c:formatCode>#,##0.00_ </c:formatCode>
                <c:ptCount val="12"/>
                <c:pt idx="0">
                  <c:v>1.6</c:v>
                </c:pt>
                <c:pt idx="1">
                  <c:v>1.8</c:v>
                </c:pt>
                <c:pt idx="2">
                  <c:v>2</c:v>
                </c:pt>
                <c:pt idx="3">
                  <c:v>2.2000000000000002</c:v>
                </c:pt>
                <c:pt idx="4">
                  <c:v>2.2999999999999998</c:v>
                </c:pt>
                <c:pt idx="5">
                  <c:v>2.2999999999999998</c:v>
                </c:pt>
                <c:pt idx="6">
                  <c:v>1.71</c:v>
                </c:pt>
                <c:pt idx="7">
                  <c:v>2</c:v>
                </c:pt>
                <c:pt idx="8">
                  <c:v>2</c:v>
                </c:pt>
                <c:pt idx="9">
                  <c:v>2.2999999999999998</c:v>
                </c:pt>
                <c:pt idx="10">
                  <c:v>1.8</c:v>
                </c:pt>
                <c:pt idx="11">
                  <c:v>2.4</c:v>
                </c:pt>
              </c:numCache>
            </c:numRef>
          </c:val>
        </c:ser>
        <c:dLbls>
          <c:showVal val="1"/>
        </c:dLbls>
        <c:marker val="1"/>
        <c:axId val="116955008"/>
        <c:axId val="116956544"/>
      </c:lineChart>
      <c:catAx>
        <c:axId val="1169550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16956544"/>
        <c:crosses val="autoZero"/>
        <c:auto val="1"/>
        <c:lblAlgn val="ctr"/>
        <c:lblOffset val="100"/>
      </c:catAx>
      <c:valAx>
        <c:axId val="116956544"/>
        <c:scaling>
          <c:orientation val="minMax"/>
        </c:scaling>
        <c:axPos val="l"/>
        <c:numFmt formatCode="#,##0.00_ " sourceLinked="1"/>
        <c:maj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16955008"/>
        <c:crosses val="autoZero"/>
        <c:crossBetween val="between"/>
        <c:majorUnit val="1"/>
      </c:valAx>
    </c:plotArea>
    <c:legend>
      <c:legendPos val="b"/>
      <c:layout>
        <c:manualLayout>
          <c:xMode val="edge"/>
          <c:yMode val="edge"/>
          <c:x val="0.11907216494845436"/>
          <c:y val="3.6014565975863291E-2"/>
          <c:w val="0.21030927835051538"/>
          <c:h val="0.15096941802845087"/>
        </c:manualLayout>
      </c:layout>
    </c:legend>
    <c:plotVisOnly val="1"/>
    <c:dispBlanksAs val="gap"/>
  </c:chart>
  <c:txPr>
    <a:bodyPr/>
    <a:lstStyle/>
    <a:p>
      <a:pPr>
        <a:defRPr sz="2000" b="1">
          <a:latin typeface="Microsoft YaHei" pitchFamily="34" charset="-122"/>
          <a:ea typeface="Microsoft YaHei" pitchFamily="34" charset="-122"/>
        </a:defRPr>
      </a:pPr>
      <a:endParaRPr lang="zh-TW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B4E995-F63D-4043-903A-FB824FE6CCE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072647CB-1B95-4644-9579-A84221425E31}">
      <dgm:prSet phldrT="[文字]" custT="1"/>
      <dgm:spPr>
        <a:solidFill>
          <a:srgbClr val="005EA4"/>
        </a:solidFill>
      </dgm:spPr>
      <dgm:t>
        <a:bodyPr/>
        <a:lstStyle/>
        <a:p>
          <a:pPr algn="l"/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營運總部</a:t>
          </a:r>
        </a:p>
      </dgm:t>
    </dgm:pt>
    <dgm:pt modelId="{10D892B1-1028-4CC2-8BAB-E443DC3F1079}" type="parTrans" cxnId="{882D7593-F90E-4A11-A53E-12B719C7DC63}">
      <dgm:prSet/>
      <dgm:spPr/>
      <dgm:t>
        <a:bodyPr/>
        <a:lstStyle/>
        <a:p>
          <a:endParaRPr lang="zh-TW" altLang="en-US"/>
        </a:p>
      </dgm:t>
    </dgm:pt>
    <dgm:pt modelId="{ECF24807-9192-415F-8423-63587532E993}" type="sibTrans" cxnId="{882D7593-F90E-4A11-A53E-12B719C7DC63}">
      <dgm:prSet/>
      <dgm:spPr/>
      <dgm:t>
        <a:bodyPr/>
        <a:lstStyle/>
        <a:p>
          <a:endParaRPr lang="zh-TW" altLang="en-US"/>
        </a:p>
      </dgm:t>
    </dgm:pt>
    <dgm:pt modelId="{1017E33F-47D3-44C8-919A-F9B96F38AB01}">
      <dgm:prSet phldrT="[文字]" custT="1"/>
      <dgm:spPr>
        <a:solidFill>
          <a:srgbClr val="005EA4"/>
        </a:solidFill>
      </dgm:spPr>
      <dgm:t>
        <a:bodyPr/>
        <a:lstStyle/>
        <a:p>
          <a:pPr algn="l"/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創立時間</a:t>
          </a:r>
        </a:p>
      </dgm:t>
    </dgm:pt>
    <dgm:pt modelId="{F5428C9A-2B15-4E36-A99B-A59ABC5F2F3F}" type="parTrans" cxnId="{0589D798-BBA6-4B7A-82E6-BA12E86B0645}">
      <dgm:prSet/>
      <dgm:spPr/>
      <dgm:t>
        <a:bodyPr/>
        <a:lstStyle/>
        <a:p>
          <a:endParaRPr lang="zh-TW" altLang="en-US"/>
        </a:p>
      </dgm:t>
    </dgm:pt>
    <dgm:pt modelId="{6F4EC049-92BC-4A5A-BDE8-BFD1694544FE}" type="sibTrans" cxnId="{0589D798-BBA6-4B7A-82E6-BA12E86B0645}">
      <dgm:prSet/>
      <dgm:spPr/>
      <dgm:t>
        <a:bodyPr/>
        <a:lstStyle/>
        <a:p>
          <a:endParaRPr lang="zh-TW" altLang="en-US"/>
        </a:p>
      </dgm:t>
    </dgm:pt>
    <dgm:pt modelId="{7FA3D26D-2E88-44D3-8413-2576DABBC5C9}">
      <dgm:prSet phldrT="[文字]" custT="1"/>
      <dgm:spPr>
        <a:solidFill>
          <a:srgbClr val="005EA4"/>
        </a:solidFill>
      </dgm:spPr>
      <dgm:t>
        <a:bodyPr/>
        <a:lstStyle/>
        <a:p>
          <a:pPr algn="l"/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掛牌上市</a:t>
          </a:r>
        </a:p>
      </dgm:t>
    </dgm:pt>
    <dgm:pt modelId="{B5000C95-E2F9-4643-B4D3-B9E5EBA5F51E}" type="parTrans" cxnId="{89DBEFD7-3F3F-45C6-B6B5-688C91CBF0E0}">
      <dgm:prSet/>
      <dgm:spPr/>
      <dgm:t>
        <a:bodyPr/>
        <a:lstStyle/>
        <a:p>
          <a:endParaRPr lang="zh-TW" altLang="en-US"/>
        </a:p>
      </dgm:t>
    </dgm:pt>
    <dgm:pt modelId="{3FCFDB4C-7D57-477F-BC22-6C5FD13740BE}" type="sibTrans" cxnId="{89DBEFD7-3F3F-45C6-B6B5-688C91CBF0E0}">
      <dgm:prSet/>
      <dgm:spPr/>
      <dgm:t>
        <a:bodyPr/>
        <a:lstStyle/>
        <a:p>
          <a:endParaRPr lang="zh-TW" altLang="en-US"/>
        </a:p>
      </dgm:t>
    </dgm:pt>
    <dgm:pt modelId="{3BEEB2E3-6EF4-4B18-97BD-8E5F0BEA355F}">
      <dgm:prSet custT="1"/>
      <dgm:spPr>
        <a:solidFill>
          <a:srgbClr val="005EA4"/>
        </a:solidFill>
      </dgm:spPr>
      <dgm:t>
        <a:bodyPr/>
        <a:lstStyle/>
        <a:p>
          <a:pPr algn="l"/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資本額</a:t>
          </a:r>
        </a:p>
      </dgm:t>
    </dgm:pt>
    <dgm:pt modelId="{1FCF6622-03ED-4259-A519-1F2E3B385E89}" type="parTrans" cxnId="{229C1552-58F2-46F9-8DB9-D561181ED1BE}">
      <dgm:prSet/>
      <dgm:spPr/>
      <dgm:t>
        <a:bodyPr/>
        <a:lstStyle/>
        <a:p>
          <a:endParaRPr lang="zh-TW" altLang="en-US"/>
        </a:p>
      </dgm:t>
    </dgm:pt>
    <dgm:pt modelId="{B9BA0778-3052-48C8-A74D-083579D62684}" type="sibTrans" cxnId="{229C1552-58F2-46F9-8DB9-D561181ED1BE}">
      <dgm:prSet/>
      <dgm:spPr/>
      <dgm:t>
        <a:bodyPr/>
        <a:lstStyle/>
        <a:p>
          <a:endParaRPr lang="zh-TW" altLang="en-US"/>
        </a:p>
      </dgm:t>
    </dgm:pt>
    <dgm:pt modelId="{FCDDCCEB-F1F5-4CC3-8700-84919995C63F}">
      <dgm:prSet/>
      <dgm:spPr/>
      <dgm:t>
        <a:bodyPr/>
        <a:lstStyle/>
        <a:p>
          <a:endParaRPr lang="zh-TW" altLang="en-US" dirty="0"/>
        </a:p>
      </dgm:t>
    </dgm:pt>
    <dgm:pt modelId="{264298F6-650B-4E14-9557-582339DCDA24}" type="parTrans" cxnId="{F6AC4CF6-52E4-43B9-8635-23B34FDBDC2E}">
      <dgm:prSet/>
      <dgm:spPr/>
      <dgm:t>
        <a:bodyPr/>
        <a:lstStyle/>
        <a:p>
          <a:endParaRPr lang="zh-TW" altLang="en-US"/>
        </a:p>
      </dgm:t>
    </dgm:pt>
    <dgm:pt modelId="{206BC73F-1EDF-4AD0-83BB-9C5F2B554545}" type="sibTrans" cxnId="{F6AC4CF6-52E4-43B9-8635-23B34FDBDC2E}">
      <dgm:prSet/>
      <dgm:spPr/>
      <dgm:t>
        <a:bodyPr/>
        <a:lstStyle/>
        <a:p>
          <a:endParaRPr lang="zh-TW" altLang="en-US"/>
        </a:p>
      </dgm:t>
    </dgm:pt>
    <dgm:pt modelId="{3614A8BF-11CC-4905-9626-1D62FCB5CF5D}">
      <dgm:prSet/>
      <dgm:spPr/>
      <dgm:t>
        <a:bodyPr/>
        <a:lstStyle/>
        <a:p>
          <a:endParaRPr lang="zh-TW" altLang="en-US" dirty="0"/>
        </a:p>
      </dgm:t>
    </dgm:pt>
    <dgm:pt modelId="{A387F3B4-BCF9-45D6-B189-7772B5D00FD8}" type="parTrans" cxnId="{F028052F-F3CA-48AD-A920-84FDBCE47BF6}">
      <dgm:prSet/>
      <dgm:spPr/>
      <dgm:t>
        <a:bodyPr/>
        <a:lstStyle/>
        <a:p>
          <a:endParaRPr lang="zh-TW" altLang="en-US"/>
        </a:p>
      </dgm:t>
    </dgm:pt>
    <dgm:pt modelId="{47AF0E93-09EB-43DE-B306-8A3EA5221A8E}" type="sibTrans" cxnId="{F028052F-F3CA-48AD-A920-84FDBCE47BF6}">
      <dgm:prSet/>
      <dgm:spPr/>
      <dgm:t>
        <a:bodyPr/>
        <a:lstStyle/>
        <a:p>
          <a:endParaRPr lang="zh-TW" altLang="en-US"/>
        </a:p>
      </dgm:t>
    </dgm:pt>
    <dgm:pt modelId="{4A090B0B-100F-4819-B562-C865ED65016E}">
      <dgm:prSet phldrT="[文字]"/>
      <dgm:spPr/>
      <dgm:t>
        <a:bodyPr/>
        <a:lstStyle/>
        <a:p>
          <a:endParaRPr lang="zh-TW" altLang="en-US" dirty="0"/>
        </a:p>
      </dgm:t>
    </dgm:pt>
    <dgm:pt modelId="{0D901937-C024-492A-8C5F-82545C148E21}" type="sibTrans" cxnId="{5A0D62F4-B9B8-4ED7-84C1-8C51DBDB3C4C}">
      <dgm:prSet/>
      <dgm:spPr/>
      <dgm:t>
        <a:bodyPr/>
        <a:lstStyle/>
        <a:p>
          <a:endParaRPr lang="zh-TW" altLang="en-US"/>
        </a:p>
      </dgm:t>
    </dgm:pt>
    <dgm:pt modelId="{AEF6FBB9-5D5F-429B-B699-70CD5E347FD5}" type="parTrans" cxnId="{5A0D62F4-B9B8-4ED7-84C1-8C51DBDB3C4C}">
      <dgm:prSet/>
      <dgm:spPr/>
      <dgm:t>
        <a:bodyPr/>
        <a:lstStyle/>
        <a:p>
          <a:endParaRPr lang="zh-TW" altLang="en-US"/>
        </a:p>
      </dgm:t>
    </dgm:pt>
    <dgm:pt modelId="{254D9E6A-951A-40CC-90CC-8F48C8BFB571}">
      <dgm:prSet phldrT="[文字]"/>
      <dgm:spPr/>
      <dgm:t>
        <a:bodyPr/>
        <a:lstStyle/>
        <a:p>
          <a:endParaRPr lang="zh-TW" altLang="en-US" dirty="0"/>
        </a:p>
      </dgm:t>
    </dgm:pt>
    <dgm:pt modelId="{A8F3FD1A-6515-4DEB-9D96-00ED4F22AE7D}" type="parTrans" cxnId="{BE7A98FF-F1C9-4ED6-BF1E-A8DC7C5E6544}">
      <dgm:prSet/>
      <dgm:spPr/>
      <dgm:t>
        <a:bodyPr/>
        <a:lstStyle/>
        <a:p>
          <a:endParaRPr lang="zh-TW" altLang="en-US"/>
        </a:p>
      </dgm:t>
    </dgm:pt>
    <dgm:pt modelId="{6AA6B11F-B8F5-4695-825E-8C2F49FCE11F}" type="sibTrans" cxnId="{BE7A98FF-F1C9-4ED6-BF1E-A8DC7C5E6544}">
      <dgm:prSet/>
      <dgm:spPr/>
      <dgm:t>
        <a:bodyPr/>
        <a:lstStyle/>
        <a:p>
          <a:endParaRPr lang="zh-TW" altLang="en-US"/>
        </a:p>
      </dgm:t>
    </dgm:pt>
    <dgm:pt modelId="{916FC7A6-306E-41F1-81BF-2A9DAC589CCA}">
      <dgm:prSet custT="1"/>
      <dgm:spPr>
        <a:solidFill>
          <a:srgbClr val="005EA4"/>
        </a:solidFill>
      </dgm:spPr>
      <dgm:t>
        <a:bodyPr/>
        <a:lstStyle/>
        <a:p>
          <a:pPr algn="l"/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員工人數</a:t>
          </a:r>
        </a:p>
      </dgm:t>
    </dgm:pt>
    <dgm:pt modelId="{BE6562C9-0E0C-48C5-87DD-6AE2DEF0AF74}" type="sibTrans" cxnId="{C376C61F-6B2C-44F5-B647-3A0D3696B8D0}">
      <dgm:prSet/>
      <dgm:spPr/>
      <dgm:t>
        <a:bodyPr/>
        <a:lstStyle/>
        <a:p>
          <a:endParaRPr lang="zh-TW" altLang="en-US"/>
        </a:p>
      </dgm:t>
    </dgm:pt>
    <dgm:pt modelId="{B03BCE4A-A371-4E86-ADF0-49BE38C7B868}" type="parTrans" cxnId="{C376C61F-6B2C-44F5-B647-3A0D3696B8D0}">
      <dgm:prSet/>
      <dgm:spPr/>
      <dgm:t>
        <a:bodyPr/>
        <a:lstStyle/>
        <a:p>
          <a:endParaRPr lang="zh-TW" altLang="en-US"/>
        </a:p>
      </dgm:t>
    </dgm:pt>
    <dgm:pt modelId="{17C8F99F-F5EA-41CF-9D0C-CA6034237BF5}">
      <dgm:prSet/>
      <dgm:spPr/>
      <dgm:t>
        <a:bodyPr/>
        <a:lstStyle/>
        <a:p>
          <a:endParaRPr lang="zh-TW" altLang="en-US" dirty="0"/>
        </a:p>
      </dgm:t>
    </dgm:pt>
    <dgm:pt modelId="{51EF5BC2-750E-4107-9360-8ABE4B5344F5}" type="parTrans" cxnId="{E02D0B38-294B-4EC8-91B1-3F4F6BB83043}">
      <dgm:prSet/>
      <dgm:spPr/>
      <dgm:t>
        <a:bodyPr/>
        <a:lstStyle/>
        <a:p>
          <a:endParaRPr lang="zh-TW" altLang="en-US"/>
        </a:p>
      </dgm:t>
    </dgm:pt>
    <dgm:pt modelId="{A177E29E-E2B6-4A96-BB79-70382C57BF34}" type="sibTrans" cxnId="{E02D0B38-294B-4EC8-91B1-3F4F6BB83043}">
      <dgm:prSet/>
      <dgm:spPr/>
      <dgm:t>
        <a:bodyPr/>
        <a:lstStyle/>
        <a:p>
          <a:endParaRPr lang="zh-TW" altLang="en-US"/>
        </a:p>
      </dgm:t>
    </dgm:pt>
    <dgm:pt modelId="{44C15489-7C16-433B-A334-E8000D607935}">
      <dgm:prSet/>
      <dgm:spPr/>
      <dgm:t>
        <a:bodyPr/>
        <a:lstStyle/>
        <a:p>
          <a:endParaRPr lang="zh-TW" altLang="en-US" dirty="0"/>
        </a:p>
      </dgm:t>
    </dgm:pt>
    <dgm:pt modelId="{5D636319-4241-4651-B1E4-D1D3A2B3D5DF}" type="parTrans" cxnId="{D7F6CAB4-BBE2-472E-BCEA-31BD768907E7}">
      <dgm:prSet/>
      <dgm:spPr/>
    </dgm:pt>
    <dgm:pt modelId="{CD52D9B4-6082-4A9E-9FFE-6DE219FE0BEA}" type="sibTrans" cxnId="{D7F6CAB4-BBE2-472E-BCEA-31BD768907E7}">
      <dgm:prSet/>
      <dgm:spPr/>
    </dgm:pt>
    <dgm:pt modelId="{9D9EC829-4DBB-438E-8E9D-CE197B84256F}" type="pres">
      <dgm:prSet presAssocID="{27B4E995-F63D-4043-903A-FB824FE6CCE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1C27D21-FCB4-4E50-BFFB-8562BC21892B}" type="pres">
      <dgm:prSet presAssocID="{072647CB-1B95-4644-9579-A84221425E31}" presName="linNode" presStyleCnt="0"/>
      <dgm:spPr/>
    </dgm:pt>
    <dgm:pt modelId="{A8707380-40A0-4BDB-B9B9-D978AD11E215}" type="pres">
      <dgm:prSet presAssocID="{072647CB-1B95-4644-9579-A84221425E31}" presName="parentText" presStyleLbl="node1" presStyleIdx="0" presStyleCnt="5" custScaleX="9941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79229C8-E261-486E-89CE-39664570D4E9}" type="pres">
      <dgm:prSet presAssocID="{072647CB-1B95-4644-9579-A84221425E31}" presName="descendantText" presStyleLbl="alignAccFollowNode1" presStyleIdx="0" presStyleCnt="5" custScaleX="155997" custScaleY="12353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321CCFD-3765-463D-A23E-9A40FC5EF386}" type="pres">
      <dgm:prSet presAssocID="{ECF24807-9192-415F-8423-63587532E993}" presName="sp" presStyleCnt="0"/>
      <dgm:spPr/>
    </dgm:pt>
    <dgm:pt modelId="{2EBCB569-E1B2-44AF-94B1-C1DE4595B054}" type="pres">
      <dgm:prSet presAssocID="{1017E33F-47D3-44C8-919A-F9B96F38AB01}" presName="linNode" presStyleCnt="0"/>
      <dgm:spPr/>
    </dgm:pt>
    <dgm:pt modelId="{F2EDC44E-C019-444A-825C-C7128F16150F}" type="pres">
      <dgm:prSet presAssocID="{1017E33F-47D3-44C8-919A-F9B96F38AB01}" presName="parentText" presStyleLbl="node1" presStyleIdx="1" presStyleCnt="5" custScaleX="73868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1DDFE6-9CA3-4668-9010-020EC2DA3B71}" type="pres">
      <dgm:prSet presAssocID="{1017E33F-47D3-44C8-919A-F9B96F38AB01}" presName="descendantText" presStyleLbl="alignAccFollowNode1" presStyleIdx="1" presStyleCnt="5" custScaleX="119543" custScaleY="1199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BD9E65D-9E63-47D6-B6CC-47AD6922ACBA}" type="pres">
      <dgm:prSet presAssocID="{6F4EC049-92BC-4A5A-BDE8-BFD1694544FE}" presName="sp" presStyleCnt="0"/>
      <dgm:spPr/>
    </dgm:pt>
    <dgm:pt modelId="{B87EEDFF-DD3C-4E11-88C9-A5AEA8246B27}" type="pres">
      <dgm:prSet presAssocID="{7FA3D26D-2E88-44D3-8413-2576DABBC5C9}" presName="linNode" presStyleCnt="0"/>
      <dgm:spPr/>
    </dgm:pt>
    <dgm:pt modelId="{03D9E0B0-A8E2-4776-8C22-99E88004A24B}" type="pres">
      <dgm:prSet presAssocID="{7FA3D26D-2E88-44D3-8413-2576DABBC5C9}" presName="parentText" presStyleLbl="node1" presStyleIdx="2" presStyleCnt="5" custScaleX="8425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A1FC3CE-6BAA-4C7E-8418-CC7BF1D65FC8}" type="pres">
      <dgm:prSet presAssocID="{7FA3D26D-2E88-44D3-8413-2576DABBC5C9}" presName="descendantText" presStyleLbl="alignAccFollowNode1" presStyleIdx="2" presStyleCnt="5" custScaleX="140524" custScaleY="1219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97A623A-D167-4E19-9852-F4F5C9F1B4C5}" type="pres">
      <dgm:prSet presAssocID="{3FCFDB4C-7D57-477F-BC22-6C5FD13740BE}" presName="sp" presStyleCnt="0"/>
      <dgm:spPr/>
    </dgm:pt>
    <dgm:pt modelId="{84267F91-38CA-4F12-B6BC-8DB3F85A15B2}" type="pres">
      <dgm:prSet presAssocID="{916FC7A6-306E-41F1-81BF-2A9DAC589CCA}" presName="linNode" presStyleCnt="0"/>
      <dgm:spPr/>
    </dgm:pt>
    <dgm:pt modelId="{6CA3A1AD-5276-4969-8A72-E5C950FCFF66}" type="pres">
      <dgm:prSet presAssocID="{916FC7A6-306E-41F1-81BF-2A9DAC589CCA}" presName="parentText" presStyleLbl="node1" presStyleIdx="3" presStyleCnt="5" custScaleX="101976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7058E1-AF03-4F89-9617-9A58BA126E1F}" type="pres">
      <dgm:prSet presAssocID="{916FC7A6-306E-41F1-81BF-2A9DAC589CCA}" presName="descendantText" presStyleLbl="alignAccFollowNode1" presStyleIdx="3" presStyleCnt="5" custScaleX="174276" custScaleY="12129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F3E2705-1B74-43FB-A6C4-A29A7A103F0A}" type="pres">
      <dgm:prSet presAssocID="{BE6562C9-0E0C-48C5-87DD-6AE2DEF0AF74}" presName="sp" presStyleCnt="0"/>
      <dgm:spPr/>
    </dgm:pt>
    <dgm:pt modelId="{5B26EF66-3726-45BB-BE51-F943CDAFD255}" type="pres">
      <dgm:prSet presAssocID="{3BEEB2E3-6EF4-4B18-97BD-8E5F0BEA355F}" presName="linNode" presStyleCnt="0"/>
      <dgm:spPr/>
    </dgm:pt>
    <dgm:pt modelId="{10DD4C45-08B4-420F-BF1C-6D2D72705D19}" type="pres">
      <dgm:prSet presAssocID="{3BEEB2E3-6EF4-4B18-97BD-8E5F0BEA355F}" presName="parentText" presStyleLbl="node1" presStyleIdx="4" presStyleCnt="5" custScaleX="7179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A79383D-85F6-4A7F-8134-2D9345BE6249}" type="pres">
      <dgm:prSet presAssocID="{3BEEB2E3-6EF4-4B18-97BD-8E5F0BEA355F}" presName="descendantText" presStyleLbl="alignAccFollowNode1" presStyleIdx="4" presStyleCnt="5" custScaleX="122663" custScaleY="12072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A8DDDFA-FC6F-4BAC-A8E3-227DA50BB2D0}" type="presOf" srcId="{7FA3D26D-2E88-44D3-8413-2576DABBC5C9}" destId="{03D9E0B0-A8E2-4776-8C22-99E88004A24B}" srcOrd="0" destOrd="0" presId="urn:microsoft.com/office/officeart/2005/8/layout/vList5"/>
    <dgm:cxn modelId="{BE7A98FF-F1C9-4ED6-BF1E-A8DC7C5E6544}" srcId="{072647CB-1B95-4644-9579-A84221425E31}" destId="{254D9E6A-951A-40CC-90CC-8F48C8BFB571}" srcOrd="1" destOrd="0" parTransId="{A8F3FD1A-6515-4DEB-9D96-00ED4F22AE7D}" sibTransId="{6AA6B11F-B8F5-4695-825E-8C2F49FCE11F}"/>
    <dgm:cxn modelId="{F6AC4CF6-52E4-43B9-8635-23B34FDBDC2E}" srcId="{916FC7A6-306E-41F1-81BF-2A9DAC589CCA}" destId="{FCDDCCEB-F1F5-4CC3-8700-84919995C63F}" srcOrd="0" destOrd="0" parTransId="{264298F6-650B-4E14-9557-582339DCDA24}" sibTransId="{206BC73F-1EDF-4AD0-83BB-9C5F2B554545}"/>
    <dgm:cxn modelId="{9D42AC4F-6F3B-4FBC-8302-06F9283B7B0B}" type="presOf" srcId="{27B4E995-F63D-4043-903A-FB824FE6CCEE}" destId="{9D9EC829-4DBB-438E-8E9D-CE197B84256F}" srcOrd="0" destOrd="0" presId="urn:microsoft.com/office/officeart/2005/8/layout/vList5"/>
    <dgm:cxn modelId="{89DBEFD7-3F3F-45C6-B6B5-688C91CBF0E0}" srcId="{27B4E995-F63D-4043-903A-FB824FE6CCEE}" destId="{7FA3D26D-2E88-44D3-8413-2576DABBC5C9}" srcOrd="2" destOrd="0" parTransId="{B5000C95-E2F9-4643-B4D3-B9E5EBA5F51E}" sibTransId="{3FCFDB4C-7D57-477F-BC22-6C5FD13740BE}"/>
    <dgm:cxn modelId="{E6E3A65D-4CFE-4861-A6E4-66AF8D68E5D0}" type="presOf" srcId="{1017E33F-47D3-44C8-919A-F9B96F38AB01}" destId="{F2EDC44E-C019-444A-825C-C7128F16150F}" srcOrd="0" destOrd="0" presId="urn:microsoft.com/office/officeart/2005/8/layout/vList5"/>
    <dgm:cxn modelId="{E02D0B38-294B-4EC8-91B1-3F4F6BB83043}" srcId="{1017E33F-47D3-44C8-919A-F9B96F38AB01}" destId="{17C8F99F-F5EA-41CF-9D0C-CA6034237BF5}" srcOrd="0" destOrd="0" parTransId="{51EF5BC2-750E-4107-9360-8ABE4B5344F5}" sibTransId="{A177E29E-E2B6-4A96-BB79-70382C57BF34}"/>
    <dgm:cxn modelId="{0589D798-BBA6-4B7A-82E6-BA12E86B0645}" srcId="{27B4E995-F63D-4043-903A-FB824FE6CCEE}" destId="{1017E33F-47D3-44C8-919A-F9B96F38AB01}" srcOrd="1" destOrd="0" parTransId="{F5428C9A-2B15-4E36-A99B-A59ABC5F2F3F}" sibTransId="{6F4EC049-92BC-4A5A-BDE8-BFD1694544FE}"/>
    <dgm:cxn modelId="{32703E94-6A21-4B06-B8AF-2622CFB6A865}" type="presOf" srcId="{916FC7A6-306E-41F1-81BF-2A9DAC589CCA}" destId="{6CA3A1AD-5276-4969-8A72-E5C950FCFF66}" srcOrd="0" destOrd="0" presId="urn:microsoft.com/office/officeart/2005/8/layout/vList5"/>
    <dgm:cxn modelId="{437696A1-8DBF-4DFB-98D6-E483F5E84FA3}" type="presOf" srcId="{44C15489-7C16-433B-A334-E8000D607935}" destId="{DA1FC3CE-6BAA-4C7E-8418-CC7BF1D65FC8}" srcOrd="0" destOrd="0" presId="urn:microsoft.com/office/officeart/2005/8/layout/vList5"/>
    <dgm:cxn modelId="{9937304F-7C1D-4BBF-BB18-7842ACDC10C9}" type="presOf" srcId="{3614A8BF-11CC-4905-9626-1D62FCB5CF5D}" destId="{4A79383D-85F6-4A7F-8134-2D9345BE6249}" srcOrd="0" destOrd="0" presId="urn:microsoft.com/office/officeart/2005/8/layout/vList5"/>
    <dgm:cxn modelId="{023DEC10-B877-4945-BCDB-FC6319C151F7}" type="presOf" srcId="{17C8F99F-F5EA-41CF-9D0C-CA6034237BF5}" destId="{591DDFE6-9CA3-4668-9010-020EC2DA3B71}" srcOrd="0" destOrd="0" presId="urn:microsoft.com/office/officeart/2005/8/layout/vList5"/>
    <dgm:cxn modelId="{D879F34B-36D1-4387-BA63-C2F179559057}" type="presOf" srcId="{3BEEB2E3-6EF4-4B18-97BD-8E5F0BEA355F}" destId="{10DD4C45-08B4-420F-BF1C-6D2D72705D19}" srcOrd="0" destOrd="0" presId="urn:microsoft.com/office/officeart/2005/8/layout/vList5"/>
    <dgm:cxn modelId="{D7F6CAB4-BBE2-472E-BCEA-31BD768907E7}" srcId="{7FA3D26D-2E88-44D3-8413-2576DABBC5C9}" destId="{44C15489-7C16-433B-A334-E8000D607935}" srcOrd="0" destOrd="0" parTransId="{5D636319-4241-4651-B1E4-D1D3A2B3D5DF}" sibTransId="{CD52D9B4-6082-4A9E-9FFE-6DE219FE0BEA}"/>
    <dgm:cxn modelId="{F028052F-F3CA-48AD-A920-84FDBCE47BF6}" srcId="{3BEEB2E3-6EF4-4B18-97BD-8E5F0BEA355F}" destId="{3614A8BF-11CC-4905-9626-1D62FCB5CF5D}" srcOrd="0" destOrd="0" parTransId="{A387F3B4-BCF9-45D6-B189-7772B5D00FD8}" sibTransId="{47AF0E93-09EB-43DE-B306-8A3EA5221A8E}"/>
    <dgm:cxn modelId="{67616BC1-0235-4C2E-9B21-E47B1B619DEA}" type="presOf" srcId="{FCDDCCEB-F1F5-4CC3-8700-84919995C63F}" destId="{777058E1-AF03-4F89-9617-9A58BA126E1F}" srcOrd="0" destOrd="0" presId="urn:microsoft.com/office/officeart/2005/8/layout/vList5"/>
    <dgm:cxn modelId="{BF013452-D57F-4DBC-85F2-D64D71A8D03E}" type="presOf" srcId="{072647CB-1B95-4644-9579-A84221425E31}" destId="{A8707380-40A0-4BDB-B9B9-D978AD11E215}" srcOrd="0" destOrd="0" presId="urn:microsoft.com/office/officeart/2005/8/layout/vList5"/>
    <dgm:cxn modelId="{5A0D62F4-B9B8-4ED7-84C1-8C51DBDB3C4C}" srcId="{072647CB-1B95-4644-9579-A84221425E31}" destId="{4A090B0B-100F-4819-B562-C865ED65016E}" srcOrd="0" destOrd="0" parTransId="{AEF6FBB9-5D5F-429B-B699-70CD5E347FD5}" sibTransId="{0D901937-C024-492A-8C5F-82545C148E21}"/>
    <dgm:cxn modelId="{330C0C19-EBE3-4C25-9917-3EECA547DEC4}" type="presOf" srcId="{4A090B0B-100F-4819-B562-C865ED65016E}" destId="{279229C8-E261-486E-89CE-39664570D4E9}" srcOrd="0" destOrd="0" presId="urn:microsoft.com/office/officeart/2005/8/layout/vList5"/>
    <dgm:cxn modelId="{FC85D318-E7CB-481A-8FC3-F62391357E2D}" type="presOf" srcId="{254D9E6A-951A-40CC-90CC-8F48C8BFB571}" destId="{279229C8-E261-486E-89CE-39664570D4E9}" srcOrd="0" destOrd="1" presId="urn:microsoft.com/office/officeart/2005/8/layout/vList5"/>
    <dgm:cxn modelId="{229C1552-58F2-46F9-8DB9-D561181ED1BE}" srcId="{27B4E995-F63D-4043-903A-FB824FE6CCEE}" destId="{3BEEB2E3-6EF4-4B18-97BD-8E5F0BEA355F}" srcOrd="4" destOrd="0" parTransId="{1FCF6622-03ED-4259-A519-1F2E3B385E89}" sibTransId="{B9BA0778-3052-48C8-A74D-083579D62684}"/>
    <dgm:cxn modelId="{C376C61F-6B2C-44F5-B647-3A0D3696B8D0}" srcId="{27B4E995-F63D-4043-903A-FB824FE6CCEE}" destId="{916FC7A6-306E-41F1-81BF-2A9DAC589CCA}" srcOrd="3" destOrd="0" parTransId="{B03BCE4A-A371-4E86-ADF0-49BE38C7B868}" sibTransId="{BE6562C9-0E0C-48C5-87DD-6AE2DEF0AF74}"/>
    <dgm:cxn modelId="{882D7593-F90E-4A11-A53E-12B719C7DC63}" srcId="{27B4E995-F63D-4043-903A-FB824FE6CCEE}" destId="{072647CB-1B95-4644-9579-A84221425E31}" srcOrd="0" destOrd="0" parTransId="{10D892B1-1028-4CC2-8BAB-E443DC3F1079}" sibTransId="{ECF24807-9192-415F-8423-63587532E993}"/>
    <dgm:cxn modelId="{42F35E1F-9F0D-49CB-B444-B9AE2A511702}" type="presParOf" srcId="{9D9EC829-4DBB-438E-8E9D-CE197B84256F}" destId="{71C27D21-FCB4-4E50-BFFB-8562BC21892B}" srcOrd="0" destOrd="0" presId="urn:microsoft.com/office/officeart/2005/8/layout/vList5"/>
    <dgm:cxn modelId="{7162E6B2-0F4A-4DC6-9E18-E98DC51F3980}" type="presParOf" srcId="{71C27D21-FCB4-4E50-BFFB-8562BC21892B}" destId="{A8707380-40A0-4BDB-B9B9-D978AD11E215}" srcOrd="0" destOrd="0" presId="urn:microsoft.com/office/officeart/2005/8/layout/vList5"/>
    <dgm:cxn modelId="{892CBBCA-759D-4D5B-8EA5-8556A51D8769}" type="presParOf" srcId="{71C27D21-FCB4-4E50-BFFB-8562BC21892B}" destId="{279229C8-E261-486E-89CE-39664570D4E9}" srcOrd="1" destOrd="0" presId="urn:microsoft.com/office/officeart/2005/8/layout/vList5"/>
    <dgm:cxn modelId="{FAFBCB42-2094-45DE-9C1F-EBF517A377BC}" type="presParOf" srcId="{9D9EC829-4DBB-438E-8E9D-CE197B84256F}" destId="{1321CCFD-3765-463D-A23E-9A40FC5EF386}" srcOrd="1" destOrd="0" presId="urn:microsoft.com/office/officeart/2005/8/layout/vList5"/>
    <dgm:cxn modelId="{BE4C5257-74D5-4D28-981D-1D4C7773A6B2}" type="presParOf" srcId="{9D9EC829-4DBB-438E-8E9D-CE197B84256F}" destId="{2EBCB569-E1B2-44AF-94B1-C1DE4595B054}" srcOrd="2" destOrd="0" presId="urn:microsoft.com/office/officeart/2005/8/layout/vList5"/>
    <dgm:cxn modelId="{4B1C83B2-1B4E-4229-8E86-86FE3EE7D944}" type="presParOf" srcId="{2EBCB569-E1B2-44AF-94B1-C1DE4595B054}" destId="{F2EDC44E-C019-444A-825C-C7128F16150F}" srcOrd="0" destOrd="0" presId="urn:microsoft.com/office/officeart/2005/8/layout/vList5"/>
    <dgm:cxn modelId="{44FB1650-3550-450C-A888-2B40D049BAE7}" type="presParOf" srcId="{2EBCB569-E1B2-44AF-94B1-C1DE4595B054}" destId="{591DDFE6-9CA3-4668-9010-020EC2DA3B71}" srcOrd="1" destOrd="0" presId="urn:microsoft.com/office/officeart/2005/8/layout/vList5"/>
    <dgm:cxn modelId="{369B5D58-91F6-448C-BBF1-F220FDA1F7C3}" type="presParOf" srcId="{9D9EC829-4DBB-438E-8E9D-CE197B84256F}" destId="{3BD9E65D-9E63-47D6-B6CC-47AD6922ACBA}" srcOrd="3" destOrd="0" presId="urn:microsoft.com/office/officeart/2005/8/layout/vList5"/>
    <dgm:cxn modelId="{1AD115EB-1AAC-4E27-B370-44D199998D7A}" type="presParOf" srcId="{9D9EC829-4DBB-438E-8E9D-CE197B84256F}" destId="{B87EEDFF-DD3C-4E11-88C9-A5AEA8246B27}" srcOrd="4" destOrd="0" presId="urn:microsoft.com/office/officeart/2005/8/layout/vList5"/>
    <dgm:cxn modelId="{A01D1563-7326-48E4-A9CC-A906C3EAB989}" type="presParOf" srcId="{B87EEDFF-DD3C-4E11-88C9-A5AEA8246B27}" destId="{03D9E0B0-A8E2-4776-8C22-99E88004A24B}" srcOrd="0" destOrd="0" presId="urn:microsoft.com/office/officeart/2005/8/layout/vList5"/>
    <dgm:cxn modelId="{8F8BD8A4-E256-478B-8734-9AFC12FAD8B6}" type="presParOf" srcId="{B87EEDFF-DD3C-4E11-88C9-A5AEA8246B27}" destId="{DA1FC3CE-6BAA-4C7E-8418-CC7BF1D65FC8}" srcOrd="1" destOrd="0" presId="urn:microsoft.com/office/officeart/2005/8/layout/vList5"/>
    <dgm:cxn modelId="{9DD4B95B-7599-4CC2-A99B-1DA1310AA33C}" type="presParOf" srcId="{9D9EC829-4DBB-438E-8E9D-CE197B84256F}" destId="{F97A623A-D167-4E19-9852-F4F5C9F1B4C5}" srcOrd="5" destOrd="0" presId="urn:microsoft.com/office/officeart/2005/8/layout/vList5"/>
    <dgm:cxn modelId="{51D20215-A42D-4C92-872F-15F9A93D4019}" type="presParOf" srcId="{9D9EC829-4DBB-438E-8E9D-CE197B84256F}" destId="{84267F91-38CA-4F12-B6BC-8DB3F85A15B2}" srcOrd="6" destOrd="0" presId="urn:microsoft.com/office/officeart/2005/8/layout/vList5"/>
    <dgm:cxn modelId="{E3F91A39-A97D-4924-AE9D-B8EF4F828B02}" type="presParOf" srcId="{84267F91-38CA-4F12-B6BC-8DB3F85A15B2}" destId="{6CA3A1AD-5276-4969-8A72-E5C950FCFF66}" srcOrd="0" destOrd="0" presId="urn:microsoft.com/office/officeart/2005/8/layout/vList5"/>
    <dgm:cxn modelId="{A1255196-4F38-430E-8DC7-BF61914D3CDD}" type="presParOf" srcId="{84267F91-38CA-4F12-B6BC-8DB3F85A15B2}" destId="{777058E1-AF03-4F89-9617-9A58BA126E1F}" srcOrd="1" destOrd="0" presId="urn:microsoft.com/office/officeart/2005/8/layout/vList5"/>
    <dgm:cxn modelId="{032BD8C5-320A-40EB-9623-7C06035B8D38}" type="presParOf" srcId="{9D9EC829-4DBB-438E-8E9D-CE197B84256F}" destId="{BF3E2705-1B74-43FB-A6C4-A29A7A103F0A}" srcOrd="7" destOrd="0" presId="urn:microsoft.com/office/officeart/2005/8/layout/vList5"/>
    <dgm:cxn modelId="{79C0B8FA-B39B-4A9E-A3BF-3C8102B18CA5}" type="presParOf" srcId="{9D9EC829-4DBB-438E-8E9D-CE197B84256F}" destId="{5B26EF66-3726-45BB-BE51-F943CDAFD255}" srcOrd="8" destOrd="0" presId="urn:microsoft.com/office/officeart/2005/8/layout/vList5"/>
    <dgm:cxn modelId="{FA86A817-6ACB-4A87-A16C-234977530BB2}" type="presParOf" srcId="{5B26EF66-3726-45BB-BE51-F943CDAFD255}" destId="{10DD4C45-08B4-420F-BF1C-6D2D72705D19}" srcOrd="0" destOrd="0" presId="urn:microsoft.com/office/officeart/2005/8/layout/vList5"/>
    <dgm:cxn modelId="{A7EAE261-967D-4143-ADD0-0B27FB3AFDF1}" type="presParOf" srcId="{5B26EF66-3726-45BB-BE51-F943CDAFD255}" destId="{4A79383D-85F6-4A7F-8134-2D9345BE624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9229C8-E261-486E-89CE-39664570D4E9}">
      <dsp:nvSpPr>
        <dsp:cNvPr id="0" name=""/>
        <dsp:cNvSpPr/>
      </dsp:nvSpPr>
      <dsp:spPr>
        <a:xfrm rot="5400000">
          <a:off x="2632980" y="-1370506"/>
          <a:ext cx="750972" cy="350439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32980" y="-1370506"/>
        <a:ext cx="750972" cy="3504391"/>
      </dsp:txXfrm>
    </dsp:sp>
    <dsp:sp modelId="{A8707380-40A0-4BDB-B9B9-D978AD11E215}">
      <dsp:nvSpPr>
        <dsp:cNvPr id="0" name=""/>
        <dsp:cNvSpPr/>
      </dsp:nvSpPr>
      <dsp:spPr>
        <a:xfrm>
          <a:off x="22" y="1738"/>
          <a:ext cx="1256247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營運總部</a:t>
          </a:r>
        </a:p>
      </dsp:txBody>
      <dsp:txXfrm>
        <a:off x="22" y="1738"/>
        <a:ext cx="1256247" cy="759902"/>
      </dsp:txXfrm>
    </dsp:sp>
    <dsp:sp modelId="{591DDFE6-9CA3-4668-9010-020EC2DA3B71}">
      <dsp:nvSpPr>
        <dsp:cNvPr id="0" name=""/>
        <dsp:cNvSpPr/>
      </dsp:nvSpPr>
      <dsp:spPr>
        <a:xfrm rot="5400000">
          <a:off x="2629012" y="-586421"/>
          <a:ext cx="729354" cy="35320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29012" y="-586421"/>
        <a:ext cx="729354" cy="3532017"/>
      </dsp:txXfrm>
    </dsp:sp>
    <dsp:sp modelId="{F2EDC44E-C019-444A-825C-C7128F16150F}">
      <dsp:nvSpPr>
        <dsp:cNvPr id="0" name=""/>
        <dsp:cNvSpPr/>
      </dsp:nvSpPr>
      <dsp:spPr>
        <a:xfrm>
          <a:off x="22" y="799635"/>
          <a:ext cx="1227658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創立時間</a:t>
          </a:r>
        </a:p>
      </dsp:txBody>
      <dsp:txXfrm>
        <a:off x="22" y="799635"/>
        <a:ext cx="1227658" cy="759902"/>
      </dsp:txXfrm>
    </dsp:sp>
    <dsp:sp modelId="{DA1FC3CE-6BAA-4C7E-8418-CC7BF1D65FC8}">
      <dsp:nvSpPr>
        <dsp:cNvPr id="0" name=""/>
        <dsp:cNvSpPr/>
      </dsp:nvSpPr>
      <dsp:spPr>
        <a:xfrm rot="5400000">
          <a:off x="2608463" y="198388"/>
          <a:ext cx="741427" cy="355819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08463" y="198388"/>
        <a:ext cx="741427" cy="3558193"/>
      </dsp:txXfrm>
    </dsp:sp>
    <dsp:sp modelId="{03D9E0B0-A8E2-4776-8C22-99E88004A24B}">
      <dsp:nvSpPr>
        <dsp:cNvPr id="0" name=""/>
        <dsp:cNvSpPr/>
      </dsp:nvSpPr>
      <dsp:spPr>
        <a:xfrm>
          <a:off x="22" y="1597533"/>
          <a:ext cx="1200058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掛牌上市</a:t>
          </a:r>
        </a:p>
      </dsp:txBody>
      <dsp:txXfrm>
        <a:off x="22" y="1597533"/>
        <a:ext cx="1200058" cy="759902"/>
      </dsp:txXfrm>
    </dsp:sp>
    <dsp:sp modelId="{777058E1-AF03-4F89-9617-9A58BA126E1F}">
      <dsp:nvSpPr>
        <dsp:cNvPr id="0" name=""/>
        <dsp:cNvSpPr/>
      </dsp:nvSpPr>
      <dsp:spPr>
        <a:xfrm rot="5400000">
          <a:off x="2597964" y="986400"/>
          <a:ext cx="737397" cy="3577965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597964" y="986400"/>
        <a:ext cx="737397" cy="3577965"/>
      </dsp:txXfrm>
    </dsp:sp>
    <dsp:sp modelId="{6CA3A1AD-5276-4969-8A72-E5C950FCFF66}">
      <dsp:nvSpPr>
        <dsp:cNvPr id="0" name=""/>
        <dsp:cNvSpPr/>
      </dsp:nvSpPr>
      <dsp:spPr>
        <a:xfrm>
          <a:off x="22" y="2395431"/>
          <a:ext cx="1177657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員工人數</a:t>
          </a:r>
        </a:p>
      </dsp:txBody>
      <dsp:txXfrm>
        <a:off x="22" y="2395431"/>
        <a:ext cx="1177657" cy="759902"/>
      </dsp:txXfrm>
    </dsp:sp>
    <dsp:sp modelId="{4A79383D-85F6-4A7F-8134-2D9345BE6249}">
      <dsp:nvSpPr>
        <dsp:cNvPr id="0" name=""/>
        <dsp:cNvSpPr/>
      </dsp:nvSpPr>
      <dsp:spPr>
        <a:xfrm rot="5400000">
          <a:off x="2601966" y="1783078"/>
          <a:ext cx="733926" cy="358040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zh-TW" altLang="en-US" sz="2000" kern="1200" dirty="0"/>
        </a:p>
      </dsp:txBody>
      <dsp:txXfrm rot="5400000">
        <a:off x="2601966" y="1783078"/>
        <a:ext cx="733926" cy="3580404"/>
      </dsp:txXfrm>
    </dsp:sp>
    <dsp:sp modelId="{10DD4C45-08B4-420F-BF1C-6D2D72705D19}">
      <dsp:nvSpPr>
        <dsp:cNvPr id="0" name=""/>
        <dsp:cNvSpPr/>
      </dsp:nvSpPr>
      <dsp:spPr>
        <a:xfrm>
          <a:off x="22" y="3193329"/>
          <a:ext cx="1178704" cy="759902"/>
        </a:xfrm>
        <a:prstGeom prst="roundRect">
          <a:avLst/>
        </a:prstGeom>
        <a:solidFill>
          <a:srgbClr val="005EA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1" kern="1200" dirty="0" smtClean="0">
              <a:latin typeface="Microsoft YaHei" pitchFamily="34" charset="-122"/>
              <a:ea typeface="Microsoft YaHei" pitchFamily="34" charset="-122"/>
              <a:cs typeface="Calibri" pitchFamily="34" charset="0"/>
            </a:rPr>
            <a:t>資本額</a:t>
          </a:r>
        </a:p>
      </dsp:txBody>
      <dsp:txXfrm>
        <a:off x="22" y="3193329"/>
        <a:ext cx="1178704" cy="759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7035" cy="496649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2242" y="0"/>
            <a:ext cx="2947035" cy="496649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/>
            </a:lvl1pPr>
          </a:lstStyle>
          <a:p>
            <a:fld id="{B75ABFE8-8121-494E-B4DD-7AE11EA17604}" type="datetimeFigureOut">
              <a:rPr lang="zh-TW" altLang="en-US" smtClean="0"/>
              <a:pPr/>
              <a:t>2025/12/15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34615"/>
            <a:ext cx="2947035" cy="496649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2242" y="9434615"/>
            <a:ext cx="2947035" cy="496649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/>
            </a:lvl1pPr>
          </a:lstStyle>
          <a:p>
            <a:fld id="{ED85B92E-9316-447C-963B-2EA88FB8918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99534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7035" cy="498375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2242" y="0"/>
            <a:ext cx="2947035" cy="498375"/>
          </a:xfrm>
          <a:prstGeom prst="rect">
            <a:avLst/>
          </a:prstGeom>
        </p:spPr>
        <p:txBody>
          <a:bodyPr vert="horz" lIns="91477" tIns="45738" rIns="91477" bIns="45738" rtlCol="0"/>
          <a:lstStyle>
            <a:lvl1pPr algn="r">
              <a:defRPr sz="1200"/>
            </a:lvl1pPr>
          </a:lstStyle>
          <a:p>
            <a:fld id="{690ADD5C-865A-EC41-818E-A2D4A3BBFDB9}" type="datetimeFigureOut">
              <a:rPr kumimoji="1" lang="zh-TW" altLang="en-US" smtClean="0"/>
              <a:pPr/>
              <a:t>2025/12/15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77" tIns="45738" rIns="91477" bIns="45738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085" y="4780251"/>
            <a:ext cx="5440680" cy="3911114"/>
          </a:xfrm>
          <a:prstGeom prst="rect">
            <a:avLst/>
          </a:prstGeom>
        </p:spPr>
        <p:txBody>
          <a:bodyPr vert="horz" lIns="91477" tIns="45738" rIns="91477" bIns="45738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34616"/>
            <a:ext cx="2947035" cy="498374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2242" y="9434616"/>
            <a:ext cx="2947035" cy="498374"/>
          </a:xfrm>
          <a:prstGeom prst="rect">
            <a:avLst/>
          </a:prstGeom>
        </p:spPr>
        <p:txBody>
          <a:bodyPr vert="horz" lIns="91477" tIns="45738" rIns="91477" bIns="45738" rtlCol="0" anchor="b"/>
          <a:lstStyle>
            <a:lvl1pPr algn="r">
              <a:defRPr sz="1200"/>
            </a:lvl1pPr>
          </a:lstStyle>
          <a:p>
            <a:fld id="{33567027-894D-C340-A7C1-35063DCDFA7D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85060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10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zh-TW" altLang="en-US" dirty="0" smtClean="0">
                <a:latin typeface="微軟正黑體" pitchFamily="34" charset="-120"/>
                <a:ea typeface="微軟正黑體" pitchFamily="34" charset="-120"/>
              </a:rPr>
              <a:t>以價值型企業為目標，創造消費者與股東權益最佳化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11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12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13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14</a:t>
            </a:fld>
            <a:endParaRPr lang="de-DE" altLang="zh-TW"/>
          </a:p>
        </p:txBody>
      </p:sp>
    </p:spTree>
    <p:extLst>
      <p:ext uri="{BB962C8B-B14F-4D97-AF65-F5344CB8AC3E}">
        <p14:creationId xmlns="" xmlns:p14="http://schemas.microsoft.com/office/powerpoint/2010/main" val="1859127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15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16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17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19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20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2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21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自</a:t>
            </a:r>
            <a:r>
              <a:rPr lang="en-US" altLang="zh-TW" dirty="0" smtClean="0"/>
              <a:t>2021</a:t>
            </a:r>
            <a:r>
              <a:rPr lang="zh-TW" altLang="en-US" dirty="0" smtClean="0"/>
              <a:t>年起，玉山每年舉辦</a:t>
            </a:r>
            <a:r>
              <a:rPr lang="en-US" altLang="zh-TW" dirty="0" smtClean="0"/>
              <a:t>ESG</a:t>
            </a:r>
            <a:r>
              <a:rPr lang="zh-TW" altLang="en-US" dirty="0" smtClean="0"/>
              <a:t>永續倡議行動，攜手企業夥伴們共同承諾並採取具體行動減緩對環境與自然的衝擊，今年邁入第四年，參與夥伴除了來自各產業龍頭、隱形冠軍、海外台商等逾百家企業外，更號召</a:t>
            </a:r>
            <a:r>
              <a:rPr lang="en-US" altLang="zh-TW" dirty="0" smtClean="0"/>
              <a:t>26</a:t>
            </a:r>
            <a:r>
              <a:rPr lang="zh-TW" altLang="en-US" dirty="0" smtClean="0"/>
              <a:t>家醫療院所以及來自丹麥、希臘、美國、新加坡、日本等國際大型企業共襄盛舉，影響力已顯成效。在舉辦倡議行動同時，玉山已打造永續轉型平台，整合產學研界量能，提升永續生態圈韌性，協助企業面對淨零轉型的挑戰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玉山金控董事長黃男州表示，「一個好的</a:t>
            </a:r>
            <a:r>
              <a:rPr lang="en-US" altLang="zh-TW" dirty="0" smtClean="0"/>
              <a:t>ESG</a:t>
            </a:r>
            <a:r>
              <a:rPr lang="zh-TW" altLang="en-US" dirty="0" smtClean="0"/>
              <a:t>策略，就是一個好的企業發展策略」，全球對氣候、環境、社會等議題的重視及渴望轉型，讓</a:t>
            </a:r>
            <a:r>
              <a:rPr lang="en-US" altLang="zh-TW" dirty="0" smtClean="0"/>
              <a:t>ESG</a:t>
            </a:r>
            <a:r>
              <a:rPr lang="zh-TW" altLang="en-US" dirty="0" smtClean="0"/>
              <a:t>成為企業長久經營不可或缺的一環。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24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自</a:t>
            </a:r>
            <a:r>
              <a:rPr lang="en-US" altLang="zh-TW" dirty="0" smtClean="0"/>
              <a:t>2021</a:t>
            </a:r>
            <a:r>
              <a:rPr lang="zh-TW" altLang="en-US" dirty="0" smtClean="0"/>
              <a:t>年起，玉山每年舉辦</a:t>
            </a:r>
            <a:r>
              <a:rPr lang="en-US" altLang="zh-TW" dirty="0" smtClean="0"/>
              <a:t>ESG</a:t>
            </a:r>
            <a:r>
              <a:rPr lang="zh-TW" altLang="en-US" dirty="0" smtClean="0"/>
              <a:t>永續倡議行動，攜手企業夥伴們共同承諾並採取具體行動減緩對環境與自然的衝擊，今年邁入第四年，參與夥伴除了來自各產業龍頭、隱形冠軍、海外台商等逾百家企業外，更號召</a:t>
            </a:r>
            <a:r>
              <a:rPr lang="en-US" altLang="zh-TW" dirty="0" smtClean="0"/>
              <a:t>26</a:t>
            </a:r>
            <a:r>
              <a:rPr lang="zh-TW" altLang="en-US" dirty="0" smtClean="0"/>
              <a:t>家醫療院所以及來自丹麥、希臘、美國、新加坡、日本等國際大型企業共襄盛舉，影響力已顯成效。在舉辦倡議行動同時，玉山已打造永續轉型平台，整合產學研界量能，提升永續生態圈韌性，協助企業面對淨零轉型的挑戰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玉山金控董事長黃男州表示，「一個好的</a:t>
            </a:r>
            <a:r>
              <a:rPr lang="en-US" altLang="zh-TW" dirty="0" smtClean="0"/>
              <a:t>ESG</a:t>
            </a:r>
            <a:r>
              <a:rPr lang="zh-TW" altLang="en-US" dirty="0" smtClean="0"/>
              <a:t>策略，就是一個好的企業發展策略」，全球對氣候、環境、社會等議題的重視及渴望轉型，讓</a:t>
            </a:r>
            <a:r>
              <a:rPr lang="en-US" altLang="zh-TW" dirty="0" smtClean="0"/>
              <a:t>ESG</a:t>
            </a:r>
            <a:r>
              <a:rPr lang="zh-TW" altLang="en-US" dirty="0" smtClean="0"/>
              <a:t>成為企業長久經營不可或缺的一環。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25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自</a:t>
            </a:r>
            <a:r>
              <a:rPr lang="en-US" altLang="zh-TW" dirty="0" smtClean="0"/>
              <a:t>2021</a:t>
            </a:r>
            <a:r>
              <a:rPr lang="zh-TW" altLang="en-US" dirty="0" smtClean="0"/>
              <a:t>年起，玉山每年舉辦</a:t>
            </a:r>
            <a:r>
              <a:rPr lang="en-US" altLang="zh-TW" dirty="0" smtClean="0"/>
              <a:t>ESG</a:t>
            </a:r>
            <a:r>
              <a:rPr lang="zh-TW" altLang="en-US" dirty="0" smtClean="0"/>
              <a:t>永續倡議行動，攜手企業夥伴們共同承諾並採取具體行動減緩對環境與自然的衝擊，今年邁入第四年，參與夥伴除了來自各產業龍頭、隱形冠軍、海外台商等逾百家企業外，更號召</a:t>
            </a:r>
            <a:r>
              <a:rPr lang="en-US" altLang="zh-TW" dirty="0" smtClean="0"/>
              <a:t>26</a:t>
            </a:r>
            <a:r>
              <a:rPr lang="zh-TW" altLang="en-US" dirty="0" smtClean="0"/>
              <a:t>家醫療院所以及來自丹麥、希臘、美國、新加坡、日本等國際大型企業共襄盛舉，影響力已顯成效。在舉辦倡議行動同時，玉山已打造永續轉型平台，整合產學研界量能，提升永續生態圈韌性，協助企業面對淨零轉型的挑戰。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zh-TW" altLang="en-US" dirty="0" smtClean="0"/>
              <a:t>玉山金控董事長黃男州表示，「一個好的</a:t>
            </a:r>
            <a:r>
              <a:rPr lang="en-US" altLang="zh-TW" dirty="0" smtClean="0"/>
              <a:t>ESG</a:t>
            </a:r>
            <a:r>
              <a:rPr lang="zh-TW" altLang="en-US" dirty="0" smtClean="0"/>
              <a:t>策略，就是一個好的企業發展策略」，全球對氣候、環境、社會等議題的重視及渴望轉型，讓</a:t>
            </a:r>
            <a:r>
              <a:rPr lang="en-US" altLang="zh-TW" dirty="0" smtClean="0"/>
              <a:t>ESG</a:t>
            </a:r>
            <a:r>
              <a:rPr lang="zh-TW" altLang="en-US" dirty="0" smtClean="0"/>
              <a:t>成為企業長久經營不可或缺的一環。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567027-894D-C340-A7C1-35063DCDFA7D}" type="slidenum">
              <a:rPr kumimoji="1" lang="zh-TW" altLang="en-US" smtClean="0"/>
              <a:pPr/>
              <a:t>26</a:t>
            </a:fld>
            <a:endParaRPr kumimoji="1" lang="zh-TW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27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28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3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4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488" y="744538"/>
            <a:ext cx="6619875" cy="3724275"/>
          </a:xfrm>
          <a:ln/>
        </p:spPr>
      </p:sp>
      <p:sp>
        <p:nvSpPr>
          <p:cNvPr id="5017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TW" altLang="en-US" dirty="0" smtClean="0"/>
          </a:p>
        </p:txBody>
      </p:sp>
      <p:sp>
        <p:nvSpPr>
          <p:cNvPr id="5018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15FC7-9335-4BAC-970F-9DF712B3013D}" type="slidenum">
              <a:rPr lang="de-DE" altLang="zh-TW" smtClean="0">
                <a:latin typeface="Arial" charset="0"/>
                <a:cs typeface="Arial" charset="0"/>
              </a:rPr>
              <a:pPr/>
              <a:t>5</a:t>
            </a:fld>
            <a:endParaRPr lang="de-DE" altLang="zh-TW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6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7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8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buNone/>
            </a:pPr>
            <a:r>
              <a:rPr lang="en-US" altLang="zh-TW" dirty="0" smtClean="0">
                <a:latin typeface="微軟正黑體" pitchFamily="34" charset="-120"/>
                <a:ea typeface="微軟正黑體" pitchFamily="34" charset="-120"/>
              </a:rPr>
              <a:t>Other countries, including Japan, Korea, Malaysia, China, Philippines, Australia, Myanmar, Cambodia, USA, etc</a:t>
            </a:r>
            <a:endParaRPr lang="en-US" altLang="zh-TW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24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F2EEBB-0BBB-494D-9EDF-DCA593A9DCF3}" type="slidenum">
              <a:rPr lang="de-DE" altLang="zh-TW" smtClean="0"/>
              <a:pPr/>
              <a:t>9</a:t>
            </a:fld>
            <a:endParaRPr lang="de-DE" altLang="zh-TW"/>
          </a:p>
        </p:txBody>
      </p:sp>
    </p:spTree>
    <p:extLst>
      <p:ext uri="{BB962C8B-B14F-4D97-AF65-F5344CB8AC3E}">
        <p14:creationId xmlns:p14="http://schemas.microsoft.com/office/powerpoint/2010/main" xmlns="" val="185912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office.msn.com.cn/Template/Home.shtml" TargetMode="Externa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4519519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" y="-19050"/>
            <a:ext cx="12191999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4150295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2857673" y="841948"/>
            <a:ext cx="1335859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395050" y="841948"/>
            <a:ext cx="4063149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Century Gothic 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HelveticaNeueLT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 Pro 67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MdCn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</a:rPr>
              <a:t>PLUS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17291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</a:t>
            </a:r>
            <a:r>
              <a:rPr kumimoji="1" lang="en-US" altLang="zh-CN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Logo</a:t>
            </a:r>
            <a:r>
              <a:rPr kumimoji="1" lang="zh-CN" altLang="en-US" sz="1333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="" xmlns:p14="http://schemas.microsoft.com/office/powerpoint/2010/main" val="23713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6E45426-E073-4B9D-AB52-735F1F8DB8DB}" type="datetimeFigureOut">
              <a:rPr lang="zh-TW" altLang="en-US" smtClean="0"/>
              <a:pPr/>
              <a:t>2025/12/15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A4E42FC-B411-41E4-86FF-25797054648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7" y="270934"/>
            <a:ext cx="11360151" cy="6477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701" y="1488018"/>
            <a:ext cx="11366500" cy="4313767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64818"/>
            <a:ext cx="3860800" cy="249767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TW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788" y="685800"/>
            <a:ext cx="7275377" cy="6172200"/>
          </a:xfrm>
          <a:prstGeom prst="rect">
            <a:avLst/>
          </a:prstGeom>
        </p:spPr>
      </p:pic>
      <p:sp>
        <p:nvSpPr>
          <p:cNvPr id="47" name="Freeform 47"/>
          <p:cNvSpPr>
            <a:spLocks/>
          </p:cNvSpPr>
          <p:nvPr userDrawn="1"/>
        </p:nvSpPr>
        <p:spPr bwMode="auto">
          <a:xfrm>
            <a:off x="-1588" y="4826208"/>
            <a:ext cx="12206288" cy="2449512"/>
          </a:xfrm>
          <a:custGeom>
            <a:avLst/>
            <a:gdLst>
              <a:gd name="T0" fmla="*/ 7689 w 7689"/>
              <a:gd name="T1" fmla="*/ 1543 h 1543"/>
              <a:gd name="T2" fmla="*/ 7689 w 7689"/>
              <a:gd name="T3" fmla="*/ 1485 h 1543"/>
              <a:gd name="T4" fmla="*/ 4821 w 7689"/>
              <a:gd name="T5" fmla="*/ 568 h 1543"/>
              <a:gd name="T6" fmla="*/ 3065 w 7689"/>
              <a:gd name="T7" fmla="*/ 0 h 1543"/>
              <a:gd name="T8" fmla="*/ 582 w 7689"/>
              <a:gd name="T9" fmla="*/ 597 h 1543"/>
              <a:gd name="T10" fmla="*/ 0 w 7689"/>
              <a:gd name="T11" fmla="*/ 717 h 1543"/>
              <a:gd name="T12" fmla="*/ 0 w 7689"/>
              <a:gd name="T13" fmla="*/ 1543 h 1543"/>
              <a:gd name="T14" fmla="*/ 7689 w 7689"/>
              <a:gd name="T15" fmla="*/ 1543 h 15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7689" h="1543">
                <a:moveTo>
                  <a:pt x="7689" y="1543"/>
                </a:moveTo>
                <a:lnTo>
                  <a:pt x="7689" y="1485"/>
                </a:lnTo>
                <a:lnTo>
                  <a:pt x="4821" y="568"/>
                </a:lnTo>
                <a:lnTo>
                  <a:pt x="3065" y="0"/>
                </a:lnTo>
                <a:lnTo>
                  <a:pt x="582" y="597"/>
                </a:lnTo>
                <a:lnTo>
                  <a:pt x="0" y="717"/>
                </a:lnTo>
                <a:lnTo>
                  <a:pt x="0" y="1543"/>
                </a:lnTo>
                <a:lnTo>
                  <a:pt x="7689" y="1543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9801" name="副标题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595453" y="4429777"/>
            <a:ext cx="4388530" cy="558799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9802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595453" y="3696578"/>
            <a:ext cx="4388530" cy="698591"/>
          </a:xfrm>
        </p:spPr>
        <p:txBody>
          <a:bodyPr anchor="ctr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12" name="文本占位符 13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6595453" y="5350891"/>
            <a:ext cx="4388530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3" name="文本占位符 13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6595453" y="5647162"/>
            <a:ext cx="4388530" cy="296271"/>
          </a:xfrm>
        </p:spPr>
        <p:txBody>
          <a:bodyPr vert="horz" anchor="ctr">
            <a:noAutofit/>
          </a:bodyPr>
          <a:lstStyle>
            <a:lvl1pPr marL="0" indent="0" algn="l">
              <a:buNone/>
              <a:defRPr sz="1500" b="0">
                <a:solidFill>
                  <a:schemeClr val="tx1"/>
                </a:solidFill>
              </a:defRPr>
            </a:lvl1pPr>
            <a:lvl2pPr marL="457177" indent="0">
              <a:buNone/>
              <a:defRPr/>
            </a:lvl2pPr>
            <a:lvl3pPr marL="914353" indent="0">
              <a:buNone/>
              <a:defRPr/>
            </a:lvl3pPr>
            <a:lvl4pPr marL="1371531" indent="0">
              <a:buNone/>
              <a:defRPr/>
            </a:lvl4pPr>
            <a:lvl5pPr marL="1828709" indent="0">
              <a:buNone/>
              <a:defRPr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882586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占位符 2"/>
          <p:cNvSpPr>
            <a:spLocks noGrp="1"/>
          </p:cNvSpPr>
          <p:nvPr userDrawn="1">
            <p:ph type="body" idx="1" hasCustomPrompt="1"/>
          </p:nvPr>
        </p:nvSpPr>
        <p:spPr>
          <a:xfrm>
            <a:off x="5259614" y="3418018"/>
            <a:ext cx="4546600" cy="1015623"/>
          </a:xfrm>
        </p:spPr>
        <p:txBody>
          <a:bodyPr anchor="t">
            <a:normAutofit/>
          </a:bodyPr>
          <a:lstStyle>
            <a:lvl1pPr marL="0" indent="0" algn="l">
              <a:buNone/>
              <a:defRPr sz="1100">
                <a:solidFill>
                  <a:srgbClr val="D2A000"/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dirty="0"/>
              <a:t>Edit Master text styles</a:t>
            </a:r>
          </a:p>
        </p:txBody>
      </p:sp>
      <p:sp>
        <p:nvSpPr>
          <p:cNvPr id="20" name="标题 1"/>
          <p:cNvSpPr>
            <a:spLocks noGrp="1"/>
          </p:cNvSpPr>
          <p:nvPr userDrawn="1">
            <p:ph type="title" hasCustomPrompt="1"/>
          </p:nvPr>
        </p:nvSpPr>
        <p:spPr>
          <a:xfrm>
            <a:off x="5265387" y="2641484"/>
            <a:ext cx="4535055" cy="656792"/>
          </a:xfrm>
        </p:spPr>
        <p:txBody>
          <a:bodyPr anchor="ctr">
            <a:normAutofit/>
          </a:bodyPr>
          <a:lstStyle>
            <a:lvl1pPr algn="l">
              <a:defRPr sz="2400" b="1">
                <a:solidFill>
                  <a:srgbClr val="D2A000"/>
                </a:solidFill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  <p:extLst>
      <p:ext uri="{BB962C8B-B14F-4D97-AF65-F5344CB8AC3E}">
        <p14:creationId xmlns="" xmlns:p14="http://schemas.microsoft.com/office/powerpoint/2010/main" val="2340407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pic>
        <p:nvPicPr>
          <p:cNvPr id="7" name="Picture 4" descr="Y:\企劃資料\11公司介紹\Logo\LOGO各種配色\LOGO各種配色\1透明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9954" y="6249842"/>
            <a:ext cx="1602222" cy="461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68967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pic>
        <p:nvPicPr>
          <p:cNvPr id="6" name="Picture 4" descr="Y:\企劃資料\11公司介紹\Logo\LOGO各種配色\LOGO各種配色\1透明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9954" y="297616"/>
            <a:ext cx="1602222" cy="461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58174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Y:\企劃資料\11公司介紹\Logo\LOGO各種配色\LOGO各種配色\1透明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59954" y="6249842"/>
            <a:ext cx="1602222" cy="4615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1772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umblr_ndyg3pYbKW1tubinno1_1280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4217"/>
          <a:stretch/>
        </p:blipFill>
        <p:spPr>
          <a:xfrm>
            <a:off x="0" y="-51816"/>
            <a:ext cx="12192000" cy="69288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51816"/>
            <a:ext cx="12195696" cy="6896100"/>
          </a:xfrm>
          <a:prstGeom prst="rect">
            <a:avLst/>
          </a:prstGeom>
          <a:solidFill>
            <a:srgbClr val="091A2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172460768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 userDrawn="1">
            <p:ph type="ctrTitle" hasCustomPrompt="1"/>
          </p:nvPr>
        </p:nvSpPr>
        <p:spPr>
          <a:xfrm>
            <a:off x="669925" y="3574033"/>
            <a:ext cx="4869997" cy="742950"/>
          </a:xfrm>
        </p:spPr>
        <p:txBody>
          <a:bodyPr anchor="ctr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14" name="文本占位符 62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669925" y="4375205"/>
            <a:ext cx="48699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Signature</a:t>
            </a:r>
          </a:p>
        </p:txBody>
      </p:sp>
      <p:sp>
        <p:nvSpPr>
          <p:cNvPr id="15" name="文本占位符 62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669925" y="4690839"/>
            <a:ext cx="4869998" cy="31087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buNone/>
              <a:defRPr lang="zh-CN" altLang="en-US" sz="1600" smtClean="0">
                <a:solidFill>
                  <a:schemeClr val="tx1"/>
                </a:solidFill>
              </a:defRPr>
            </a:lvl1pPr>
            <a:lvl2pPr>
              <a:defRPr lang="zh-CN" altLang="en-US" sz="2000" smtClean="0"/>
            </a:lvl2pPr>
            <a:lvl3pPr>
              <a:defRPr lang="zh-CN" altLang="en-US" sz="1800" smtClean="0"/>
            </a:lvl3pPr>
            <a:lvl4pPr>
              <a:defRPr lang="zh-CN" altLang="en-US" sz="1600" smtClean="0"/>
            </a:lvl4pPr>
            <a:lvl5pPr>
              <a:defRPr lang="zh-CN" altLang="en-US" sz="1600"/>
            </a:lvl5pPr>
          </a:lstStyle>
          <a:p>
            <a:pPr lvl="0"/>
            <a:r>
              <a:rPr lang="en-US" altLang="zh-CN" dirty="0"/>
              <a:t>Date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7300" y="-520699"/>
            <a:ext cx="7967864" cy="73787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78658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45195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445195190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tumblr_ndyg3pYbKW1tubinno1_1280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217"/>
          <a:stretch/>
        </p:blipFill>
        <p:spPr>
          <a:xfrm>
            <a:off x="0" y="-51816"/>
            <a:ext cx="12192000" cy="6928866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51816"/>
            <a:ext cx="12195696" cy="6896100"/>
          </a:xfrm>
          <a:prstGeom prst="rect">
            <a:avLst/>
          </a:prstGeom>
          <a:solidFill>
            <a:srgbClr val="091A2D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4607687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52900" y="0"/>
            <a:ext cx="8039099" cy="6858000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788228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0626708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135757"/>
            <a:ext cx="12192000" cy="722242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rgbClr val="FFFFFF"/>
              </a:solidFill>
            </a:endParaRPr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0171442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152900" y="0"/>
            <a:ext cx="8039099" cy="6858000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85788228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14012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48742" y="792315"/>
            <a:ext cx="216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1224729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" y="-19050"/>
            <a:ext cx="12191999" cy="6858000"/>
          </a:xfrm>
          <a:prstGeom prst="rect">
            <a:avLst/>
          </a:prstGeom>
        </p:spPr>
      </p:pic>
      <p:sp>
        <p:nvSpPr>
          <p:cNvPr id="3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4" name="直接连接符 3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94150295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67" dirty="0">
                <a:solidFill>
                  <a:srgbClr val="FFFFFF"/>
                </a:solidFill>
                <a:latin typeface="Segoe UI Light"/>
                <a:cs typeface="Segoe UI Light"/>
              </a:rPr>
              <a:t>标注</a:t>
            </a:r>
          </a:p>
        </p:txBody>
      </p:sp>
      <p:sp>
        <p:nvSpPr>
          <p:cNvPr id="7" name="矩形 6"/>
          <p:cNvSpPr/>
          <p:nvPr userDrawn="1"/>
        </p:nvSpPr>
        <p:spPr>
          <a:xfrm>
            <a:off x="2857673" y="841948"/>
            <a:ext cx="1335859" cy="3292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字体使用 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行距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背景图片出处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声明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395050" y="841948"/>
            <a:ext cx="4063149" cy="3559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英文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Century Gothic 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HelveticaNeueLT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 Pro 67 </a:t>
            </a: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MdCn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中文 微软雅黑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srgbClr val="FFFFFF"/>
                </a:solidFill>
                <a:latin typeface="Segoe UI Light"/>
                <a:cs typeface="Segoe UI Light"/>
              </a:rPr>
              <a:t>正文 </a:t>
            </a:r>
            <a:r>
              <a:rPr lang="en-US" altLang="zh-CN" sz="1333" dirty="0">
                <a:solidFill>
                  <a:srgbClr val="FFFFFF"/>
                </a:solidFill>
                <a:latin typeface="Segoe UI Light"/>
                <a:cs typeface="Segoe UI Light"/>
              </a:rPr>
              <a:t>1.3</a:t>
            </a: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333" dirty="0" err="1">
                <a:solidFill>
                  <a:srgbClr val="FFFFFF"/>
                </a:solidFill>
                <a:latin typeface="Segoe UI Light"/>
                <a:cs typeface="Segoe UI Light"/>
              </a:rPr>
              <a:t>cn.bing.com</a:t>
            </a: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333" dirty="0">
              <a:solidFill>
                <a:srgbClr val="FFFFFF"/>
              </a:solidFill>
              <a:latin typeface="Segoe UI Light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互联网是一个开放共享的平台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Office</a:t>
            </a:r>
            <a:r>
              <a:rPr lang="en-US" altLang="zh-CN" sz="1333" dirty="0">
                <a:solidFill>
                  <a:prstClr val="white"/>
                </a:solidFill>
              </a:rPr>
              <a:t>PLUS </a:t>
            </a:r>
            <a:r>
              <a:rPr lang="zh-CN" altLang="en-US" sz="1333" dirty="0">
                <a:solidFill>
                  <a:prstClr val="white"/>
                </a:solidFill>
              </a:rPr>
              <a:t>部分设计灵感与元素来源于网络</a:t>
            </a:r>
          </a:p>
          <a:p>
            <a:pPr defTabSz="609585">
              <a:lnSpc>
                <a:spcPct val="130000"/>
              </a:lnSpc>
            </a:pPr>
            <a:r>
              <a:rPr lang="zh-CN" altLang="en-US" sz="1333" dirty="0">
                <a:solidFill>
                  <a:prstClr val="white"/>
                </a:solidFill>
              </a:rPr>
              <a:t>如有建议请联系officeplus@microsoft.com</a:t>
            </a:r>
            <a:endParaRPr lang="en-US" altLang="zh-CN" sz="1333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440603" y="182445"/>
            <a:ext cx="816249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67" dirty="0" err="1">
                <a:solidFill>
                  <a:srgbClr val="FFFFFF"/>
                </a:solidFill>
                <a:latin typeface="Segoe UI Light"/>
                <a:cs typeface="Segoe UI Light"/>
              </a:rPr>
              <a:t>OfficePLUS</a:t>
            </a:r>
            <a:endParaRPr lang="zh-CN" altLang="en-US" sz="1067" dirty="0">
              <a:solidFill>
                <a:srgbClr val="FFFFFF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617291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hlinkClick r:id="rId2"/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86431" y="2521041"/>
            <a:ext cx="3177903" cy="4185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4259746" y="3740751"/>
            <a:ext cx="3347390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1333" dirty="0">
                <a:solidFill>
                  <a:srgbClr val="000000">
                    <a:lumMod val="75000"/>
                    <a:lumOff val="25000"/>
                  </a:srgbClr>
                </a:solidFill>
              </a:rPr>
              <a:t>点击</a:t>
            </a:r>
            <a:r>
              <a:rPr kumimoji="1" lang="en-US" altLang="zh-CN" sz="1333" dirty="0">
                <a:solidFill>
                  <a:srgbClr val="000000">
                    <a:lumMod val="75000"/>
                    <a:lumOff val="25000"/>
                  </a:srgbClr>
                </a:solidFill>
              </a:rPr>
              <a:t>Logo</a:t>
            </a:r>
            <a:r>
              <a:rPr kumimoji="1" lang="zh-CN" altLang="en-US" sz="1333" dirty="0">
                <a:solidFill>
                  <a:srgbClr val="000000">
                    <a:lumMod val="75000"/>
                    <a:lumOff val="25000"/>
                  </a:srgbClr>
                </a:solidFill>
              </a:rPr>
              <a:t>获取更多优质模板（放映模式）</a:t>
            </a:r>
          </a:p>
        </p:txBody>
      </p:sp>
    </p:spTree>
    <p:extLst>
      <p:ext uri="{BB962C8B-B14F-4D97-AF65-F5344CB8AC3E}">
        <p14:creationId xmlns:p14="http://schemas.microsoft.com/office/powerpoint/2010/main" xmlns="" val="2371395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6E45426-E073-4B9D-AB52-735F1F8DB8DB}" type="datetimeFigureOut">
              <a:rPr lang="zh-TW" altLang="en-US" smtClean="0">
                <a:solidFill>
                  <a:srgbClr val="000000"/>
                </a:solidFill>
              </a:rPr>
              <a:pPr/>
              <a:t>2025/12/15</a:t>
            </a:fld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zh-TW" altLang="en-US">
              <a:solidFill>
                <a:srgbClr val="000000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4A4E42FC-B411-41E4-86FF-257970546487}" type="slidenum">
              <a:rPr lang="zh-TW" altLang="en-US" smtClean="0">
                <a:solidFill>
                  <a:srgbClr val="000000"/>
                </a:solidFill>
              </a:rPr>
              <a:pPr/>
              <a:t>‹#›</a:t>
            </a:fld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14867" y="270934"/>
            <a:ext cx="11360151" cy="6477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3701" y="1488018"/>
            <a:ext cx="11366500" cy="4313767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364818"/>
            <a:ext cx="3860800" cy="249767"/>
          </a:xfrm>
          <a:prstGeom prst="rect">
            <a:avLst/>
          </a:prstGeom>
          <a:ln/>
        </p:spPr>
        <p:txBody>
          <a:bodyPr lIns="121917" tIns="60958" rIns="121917" bIns="60958"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 userDrawn="1"/>
        </p:nvSpPr>
        <p:spPr>
          <a:xfrm>
            <a:off x="0" y="3976914"/>
            <a:ext cx="12192000" cy="2881086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sp>
        <p:nvSpPr>
          <p:cNvPr id="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062670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43040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437642" y="805833"/>
            <a:ext cx="1822619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占位符 14"/>
          <p:cNvSpPr>
            <a:spLocks noGrp="1"/>
          </p:cNvSpPr>
          <p:nvPr>
            <p:ph type="body" sz="quarter" idx="13" hasCustomPrompt="1"/>
          </p:nvPr>
        </p:nvSpPr>
        <p:spPr>
          <a:xfrm>
            <a:off x="348742" y="846994"/>
            <a:ext cx="3428813" cy="4161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latin typeface="+mj-lt"/>
              </a:defRPr>
            </a:lvl1pPr>
          </a:lstStyle>
          <a:p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latin typeface="HelveticaNeueLT Pro 67 MdCn" panose="020B0606030502030204" pitchFamily="34" charset="0"/>
                <a:ea typeface="Hiragino Sans GB W3" panose="020B0300000000000000" pitchFamily="34" charset="-122"/>
                <a:sym typeface="News Gothic MT" charset="0"/>
              </a:rPr>
              <a:t>CLICK HERE TO ADD YOUR TITLE</a:t>
            </a:r>
            <a:endParaRPr lang="zh-CN" altLang="zh-CN" dirty="0">
              <a:solidFill>
                <a:schemeClr val="bg1">
                  <a:lumMod val="75000"/>
                </a:schemeClr>
              </a:solidFill>
              <a:latin typeface="HelveticaNeueLT Pro 67 MdCn" panose="020B0606030502030204" pitchFamily="34" charset="0"/>
              <a:ea typeface="Hiragino Sans GB W3" panose="020B0300000000000000" pitchFamily="34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6135757"/>
            <a:ext cx="12192000" cy="722242"/>
          </a:xfrm>
          <a:prstGeom prst="rect">
            <a:avLst/>
          </a:prstGeom>
          <a:solidFill>
            <a:srgbClr val="091A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 flipH="1">
            <a:off x="430016" y="649357"/>
            <a:ext cx="2260175" cy="359886"/>
          </a:xfrm>
          <a:prstGeom prst="rect">
            <a:avLst/>
          </a:prstGeom>
          <a:gradFill flip="none" rotWithShape="1">
            <a:gsLst>
              <a:gs pos="33000">
                <a:srgbClr val="F1B427">
                  <a:alpha val="90000"/>
                </a:srgbClr>
              </a:gs>
              <a:gs pos="66000">
                <a:srgbClr val="F1B427">
                  <a:alpha val="50000"/>
                </a:srgbClr>
              </a:gs>
              <a:gs pos="100000">
                <a:schemeClr val="accent1">
                  <a:tint val="23500"/>
                  <a:satMod val="160000"/>
                  <a:alpha val="0"/>
                </a:schemeClr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6" name="標題 22"/>
          <p:cNvSpPr>
            <a:spLocks noGrp="1"/>
          </p:cNvSpPr>
          <p:nvPr userDrawn="1">
            <p:ph type="title"/>
          </p:nvPr>
        </p:nvSpPr>
        <p:spPr>
          <a:xfrm>
            <a:off x="401611" y="323943"/>
            <a:ext cx="5694387" cy="6477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lang="zh-TW" altLang="en-US" sz="40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sz="4000" b="1" dirty="0"/>
          </a:p>
        </p:txBody>
      </p:sp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0171442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 hasCustomPrompt="1"/>
          </p:nvPr>
        </p:nvSpPr>
        <p:spPr>
          <a:xfrm>
            <a:off x="348742" y="214012"/>
            <a:ext cx="4930588" cy="549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zh-CN" altLang="en-US" dirty="0"/>
              <a:t>单击此处添加标题</a:t>
            </a: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48742" y="792315"/>
            <a:ext cx="2160000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122472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26983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5" r:id="rId3"/>
    <p:sldLayoutId id="2147483664" r:id="rId4"/>
    <p:sldLayoutId id="2147483650" r:id="rId5"/>
    <p:sldLayoutId id="2147483686" r:id="rId6"/>
    <p:sldLayoutId id="2147483691" r:id="rId7"/>
    <p:sldLayoutId id="2147483692" r:id="rId8"/>
    <p:sldLayoutId id="2147483677" r:id="rId9"/>
    <p:sldLayoutId id="2147483662" r:id="rId10"/>
    <p:sldLayoutId id="2147483674" r:id="rId11"/>
    <p:sldLayoutId id="2147483675" r:id="rId12"/>
    <p:sldLayoutId id="2147483693" r:id="rId13"/>
    <p:sldLayoutId id="2147483694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69924" y="1"/>
            <a:ext cx="10850563" cy="10286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69924" y="1123950"/>
            <a:ext cx="10850563" cy="50196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 dirty="0"/>
              <a:t>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cxnSp>
        <p:nvCxnSpPr>
          <p:cNvPr id="7" name="直接连接符 6"/>
          <p:cNvCxnSpPr/>
          <p:nvPr userDrawn="1"/>
        </p:nvCxnSpPr>
        <p:spPr>
          <a:xfrm>
            <a:off x="669924" y="1028700"/>
            <a:ext cx="10850563" cy="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78402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hf hd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422" userDrawn="1">
          <p15:clr>
            <a:srgbClr val="F26B43"/>
          </p15:clr>
        </p15:guide>
        <p15:guide id="2" pos="7257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31" userDrawn="1">
          <p15:clr>
            <a:srgbClr val="F26B43"/>
          </p15:clr>
        </p15:guide>
        <p15:guide id="6" orient="horz" pos="386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983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11" Type="http://schemas.openxmlformats.org/officeDocument/2006/relationships/image" Target="../media/image25.jpeg"/><Relationship Id="rId5" Type="http://schemas.openxmlformats.org/officeDocument/2006/relationships/image" Target="../media/image20.jpeg"/><Relationship Id="rId10" Type="http://schemas.openxmlformats.org/officeDocument/2006/relationships/image" Target="../media/image7.pn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114法人說明會12-15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10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經營理念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4" name="群組 27"/>
          <p:cNvGrpSpPr/>
          <p:nvPr/>
        </p:nvGrpSpPr>
        <p:grpSpPr>
          <a:xfrm>
            <a:off x="2714315" y="279133"/>
            <a:ext cx="6689558" cy="5988401"/>
            <a:chOff x="2489211" y="462013"/>
            <a:chExt cx="6548911" cy="5805521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9211" y="462013"/>
              <a:ext cx="6548911" cy="5805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矩形 23"/>
            <p:cNvSpPr/>
            <p:nvPr/>
          </p:nvSpPr>
          <p:spPr>
            <a:xfrm>
              <a:off x="5072512" y="1116531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誠信</a:t>
              </a:r>
              <a:endParaRPr lang="en-US" altLang="zh-TW" sz="32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務實</a:t>
              </a:r>
              <a:endParaRPr lang="zh-TW" altLang="en-US" sz="3200" b="1" dirty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6774578" y="2683843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環境關懷</a:t>
              </a:r>
              <a:endParaRPr lang="zh-TW" altLang="en-US" sz="3200" b="1" dirty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442634" y="2662990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品質至上</a:t>
              </a:r>
              <a:endParaRPr lang="zh-TW" altLang="en-US" sz="3200" b="1" dirty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5096575" y="4268803"/>
              <a:ext cx="1241659" cy="1299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3200" b="1" dirty="0" smtClean="0">
                  <a:solidFill>
                    <a:schemeClr val="tx1"/>
                  </a:solidFill>
                  <a:latin typeface="Microsoft YaHei" pitchFamily="34" charset="-122"/>
                  <a:ea typeface="Microsoft YaHei" pitchFamily="34" charset="-122"/>
                </a:rPr>
                <a:t>客戶滿意</a:t>
              </a:r>
              <a:endParaRPr lang="zh-TW" altLang="en-US" sz="3200" b="1" dirty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grpSp>
        <p:nvGrpSpPr>
          <p:cNvPr id="5" name="群組 18"/>
          <p:cNvGrpSpPr/>
          <p:nvPr/>
        </p:nvGrpSpPr>
        <p:grpSpPr>
          <a:xfrm>
            <a:off x="7247823" y="5428650"/>
            <a:ext cx="4398745" cy="471635"/>
            <a:chOff x="7074568" y="5467149"/>
            <a:chExt cx="2945331" cy="452388"/>
          </a:xfrm>
        </p:grpSpPr>
        <p:cxnSp>
          <p:nvCxnSpPr>
            <p:cNvPr id="35" name="肘形接點 34"/>
            <p:cNvCxnSpPr/>
            <p:nvPr/>
          </p:nvCxnSpPr>
          <p:spPr>
            <a:xfrm>
              <a:off x="7074568" y="5467149"/>
              <a:ext cx="750771" cy="44276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接點 41"/>
            <p:cNvCxnSpPr/>
            <p:nvPr/>
          </p:nvCxnSpPr>
          <p:spPr>
            <a:xfrm>
              <a:off x="7507705" y="5900287"/>
              <a:ext cx="2512194" cy="1925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0754" y="3917483"/>
            <a:ext cx="3081103" cy="1839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9248607" y="5919393"/>
            <a:ext cx="2263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衛浴管家售後服務</a:t>
            </a:r>
            <a:endParaRPr lang="zh-TW" altLang="en-US" sz="2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pSp>
        <p:nvGrpSpPr>
          <p:cNvPr id="8" name="群組 20"/>
          <p:cNvGrpSpPr/>
          <p:nvPr/>
        </p:nvGrpSpPr>
        <p:grpSpPr>
          <a:xfrm flipH="1" flipV="1">
            <a:off x="163628" y="3174733"/>
            <a:ext cx="2887580" cy="473242"/>
            <a:chOff x="7074568" y="5467149"/>
            <a:chExt cx="2945331" cy="452388"/>
          </a:xfrm>
        </p:grpSpPr>
        <p:cxnSp>
          <p:nvCxnSpPr>
            <p:cNvPr id="22" name="肘形接點 21"/>
            <p:cNvCxnSpPr/>
            <p:nvPr/>
          </p:nvCxnSpPr>
          <p:spPr>
            <a:xfrm>
              <a:off x="7074568" y="5467149"/>
              <a:ext cx="750771" cy="44276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接點 22"/>
            <p:cNvCxnSpPr/>
            <p:nvPr/>
          </p:nvCxnSpPr>
          <p:spPr>
            <a:xfrm>
              <a:off x="7507705" y="5900287"/>
              <a:ext cx="2512194" cy="1925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文字方塊 28"/>
          <p:cNvSpPr txBox="1"/>
          <p:nvPr/>
        </p:nvSpPr>
        <p:spPr>
          <a:xfrm>
            <a:off x="334002" y="3270843"/>
            <a:ext cx="2263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衛浴界的小米</a:t>
            </a:r>
            <a:endParaRPr lang="en-US" altLang="zh-TW" sz="2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時尚簡約品牌定位</a:t>
            </a:r>
            <a:endParaRPr lang="zh-TW" altLang="en-US" sz="2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4754" y="1295780"/>
            <a:ext cx="2897204" cy="1625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矩形 29"/>
          <p:cNvSpPr/>
          <p:nvPr/>
        </p:nvSpPr>
        <p:spPr>
          <a:xfrm>
            <a:off x="9298002" y="2455064"/>
            <a:ext cx="2980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綠能、科技、環保、健康</a:t>
            </a:r>
          </a:p>
        </p:txBody>
      </p:sp>
      <p:grpSp>
        <p:nvGrpSpPr>
          <p:cNvPr id="13" name="群組 30"/>
          <p:cNvGrpSpPr/>
          <p:nvPr/>
        </p:nvGrpSpPr>
        <p:grpSpPr>
          <a:xfrm flipV="1">
            <a:off x="8917805" y="2310062"/>
            <a:ext cx="3274195" cy="364157"/>
            <a:chOff x="7074568" y="5467149"/>
            <a:chExt cx="2945331" cy="452388"/>
          </a:xfrm>
        </p:grpSpPr>
        <p:cxnSp>
          <p:nvCxnSpPr>
            <p:cNvPr id="33" name="肘形接點 32"/>
            <p:cNvCxnSpPr/>
            <p:nvPr/>
          </p:nvCxnSpPr>
          <p:spPr>
            <a:xfrm>
              <a:off x="7074568" y="5467149"/>
              <a:ext cx="750771" cy="442763"/>
            </a:xfrm>
            <a:prstGeom prst="bentConnector3">
              <a:avLst>
                <a:gd name="adj1" fmla="val 50000"/>
              </a:avLst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接點 33"/>
            <p:cNvCxnSpPr/>
            <p:nvPr/>
          </p:nvCxnSpPr>
          <p:spPr>
            <a:xfrm>
              <a:off x="7507705" y="5900287"/>
              <a:ext cx="2512194" cy="1925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46031" y="148340"/>
            <a:ext cx="1415655" cy="199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11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創造企業價值最大化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graphicFrame>
        <p:nvGraphicFramePr>
          <p:cNvPr id="31" name="圖表 30"/>
          <p:cNvGraphicFramePr/>
          <p:nvPr/>
        </p:nvGraphicFramePr>
        <p:xfrm>
          <a:off x="211756" y="779645"/>
          <a:ext cx="11839074" cy="5207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7" name="表格 36"/>
          <p:cNvGraphicFramePr>
            <a:graphicFrameLocks noGrp="1"/>
          </p:cNvGraphicFramePr>
          <p:nvPr/>
        </p:nvGraphicFramePr>
        <p:xfrm>
          <a:off x="193566" y="5493792"/>
          <a:ext cx="11664757" cy="7416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  <a:gridCol w="89728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配息率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62.99%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71.71%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62.89%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64.71%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64.25%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65.71%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68.95%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65.79%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65.15%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56.93%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55.05%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54.92%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ROE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14.23%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13.40%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15.86%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16.09%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16.46%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15.32%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10.69%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13.17%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12.62%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15.49%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11.78%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b="0" dirty="0" smtClean="0">
                          <a:latin typeface="Microsoft YaHei" pitchFamily="34" charset="-122"/>
                          <a:ea typeface="Microsoft YaHei" pitchFamily="34" charset="-122"/>
                        </a:rPr>
                        <a:t>14.92%</a:t>
                      </a:r>
                      <a:endParaRPr lang="zh-TW" altLang="en-US" sz="1600" b="0" dirty="0"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3906" y="2935705"/>
            <a:ext cx="3051209" cy="1328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02</a:t>
            </a:r>
            <a:endParaRPr lang="zh-TW" altLang="en-US" sz="15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38834" y="2897206"/>
            <a:ext cx="4562404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營運概況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Operational Overview</a:t>
            </a:r>
            <a:endParaRPr lang="zh-TW" altLang="en-US" sz="3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4225491" y="3696102"/>
            <a:ext cx="7966509" cy="1925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9509"/>
            <a:ext cx="11843656" cy="6099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經營現況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2" name="群組 11"/>
          <p:cNvGrpSpPr/>
          <p:nvPr/>
        </p:nvGrpSpPr>
        <p:grpSpPr>
          <a:xfrm>
            <a:off x="632393" y="4714631"/>
            <a:ext cx="2667467" cy="757848"/>
            <a:chOff x="3221589" y="4714631"/>
            <a:chExt cx="2667467" cy="757848"/>
          </a:xfrm>
        </p:grpSpPr>
        <p:sp>
          <p:nvSpPr>
            <p:cNvPr id="10" name="文字方塊 9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品牌歷史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40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years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3" name="群組 13"/>
          <p:cNvGrpSpPr/>
          <p:nvPr/>
        </p:nvGrpSpPr>
        <p:grpSpPr>
          <a:xfrm>
            <a:off x="2334418" y="4722656"/>
            <a:ext cx="2667467" cy="757848"/>
            <a:chOff x="3221589" y="4714631"/>
            <a:chExt cx="2667467" cy="757848"/>
          </a:xfrm>
        </p:grpSpPr>
        <p:sp>
          <p:nvSpPr>
            <p:cNvPr id="15" name="文字方塊 14"/>
            <p:cNvSpPr txBox="1"/>
            <p:nvPr/>
          </p:nvSpPr>
          <p:spPr>
            <a:xfrm>
              <a:off x="3223192" y="5072369"/>
              <a:ext cx="26658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員工數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6" name="文字方塊 15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1,000+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5" name="群組 16"/>
          <p:cNvGrpSpPr/>
          <p:nvPr/>
        </p:nvGrpSpPr>
        <p:grpSpPr>
          <a:xfrm>
            <a:off x="3766943" y="4740306"/>
            <a:ext cx="2667467" cy="1065624"/>
            <a:chOff x="3221589" y="4714631"/>
            <a:chExt cx="2667467" cy="1065624"/>
          </a:xfrm>
        </p:grpSpPr>
        <p:sp>
          <p:nvSpPr>
            <p:cNvPr id="18" name="文字方塊 17"/>
            <p:cNvSpPr txBox="1"/>
            <p:nvPr/>
          </p:nvSpPr>
          <p:spPr>
            <a:xfrm>
              <a:off x="3223192" y="5072369"/>
              <a:ext cx="26658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2025</a:t>
              </a:r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年</a:t>
              </a:r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Q1~Q3      </a:t>
              </a:r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合併營收</a:t>
              </a:r>
              <a:endPara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221589" y="4714631"/>
              <a:ext cx="2665864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NTD 1.94 </a:t>
              </a:r>
              <a:r>
                <a:rPr lang="en-US" altLang="zh-TW" sz="22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billion</a:t>
              </a:r>
              <a:r>
                <a:rPr lang="en-US" altLang="zh-TW" sz="2000" b="1" dirty="0" smtClean="0">
                  <a:solidFill>
                    <a:srgbClr val="0070C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endParaRPr lang="zh-TW" altLang="en-US" sz="2200" b="1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6" name="群組 25"/>
          <p:cNvGrpSpPr/>
          <p:nvPr/>
        </p:nvGrpSpPr>
        <p:grpSpPr>
          <a:xfrm>
            <a:off x="7844589" y="3550119"/>
            <a:ext cx="1280160" cy="1339911"/>
            <a:chOff x="7844589" y="3550119"/>
            <a:chExt cx="1280160" cy="1339911"/>
          </a:xfrm>
        </p:grpSpPr>
        <p:sp>
          <p:nvSpPr>
            <p:cNvPr id="9" name="矩形 8"/>
            <p:cNvSpPr/>
            <p:nvPr/>
          </p:nvSpPr>
          <p:spPr>
            <a:xfrm>
              <a:off x="7844589" y="3550119"/>
              <a:ext cx="1280160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Vietnam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文字方塊 19"/>
            <p:cNvSpPr txBox="1"/>
            <p:nvPr/>
          </p:nvSpPr>
          <p:spPr>
            <a:xfrm>
              <a:off x="7937963" y="3848357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文字方塊 21"/>
            <p:cNvSpPr txBox="1"/>
            <p:nvPr/>
          </p:nvSpPr>
          <p:spPr>
            <a:xfrm>
              <a:off x="8037094" y="4029632"/>
              <a:ext cx="9625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FYE2025</a:t>
              </a:r>
              <a:r>
                <a:rPr lang="zh-TW" alt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Q1~Q3</a:t>
              </a:r>
              <a:endPara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4" name="文字方塊 23"/>
            <p:cNvSpPr txBox="1"/>
            <p:nvPr/>
          </p:nvSpPr>
          <p:spPr>
            <a:xfrm>
              <a:off x="8142971" y="4336032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27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grpSp>
        <p:nvGrpSpPr>
          <p:cNvPr id="7" name="群組 31"/>
          <p:cNvGrpSpPr/>
          <p:nvPr/>
        </p:nvGrpSpPr>
        <p:grpSpPr>
          <a:xfrm>
            <a:off x="9264645" y="3436220"/>
            <a:ext cx="1177158" cy="1346335"/>
            <a:chOff x="9264645" y="3436220"/>
            <a:chExt cx="1177158" cy="1346335"/>
          </a:xfrm>
        </p:grpSpPr>
        <p:sp>
          <p:nvSpPr>
            <p:cNvPr id="8" name="矩形 7"/>
            <p:cNvSpPr/>
            <p:nvPr/>
          </p:nvSpPr>
          <p:spPr>
            <a:xfrm>
              <a:off x="9289350" y="3436220"/>
              <a:ext cx="1067433" cy="259882"/>
            </a:xfrm>
            <a:prstGeom prst="rect">
              <a:avLst/>
            </a:prstGeom>
            <a:solidFill>
              <a:srgbClr val="E66D1A"/>
            </a:solidFill>
            <a:ln w="25400" cap="flat" cmpd="sng" algn="ctr">
              <a:solidFill>
                <a:srgbClr val="E66D1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TW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itchFamily="34" charset="0"/>
                  <a:cs typeface="Calibri" pitchFamily="34" charset="0"/>
                </a:rPr>
                <a:t>Taiwan</a:t>
              </a:r>
              <a:endParaRPr kumimoji="1" lang="zh-TW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文字方塊 20"/>
            <p:cNvSpPr txBox="1"/>
            <p:nvPr/>
          </p:nvSpPr>
          <p:spPr>
            <a:xfrm>
              <a:off x="9264645" y="3740875"/>
              <a:ext cx="117715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0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Revenue by Region</a:t>
              </a:r>
              <a:endParaRPr lang="zh-TW" altLang="en-US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3" name="文字方塊 22"/>
            <p:cNvSpPr txBox="1"/>
            <p:nvPr/>
          </p:nvSpPr>
          <p:spPr>
            <a:xfrm>
              <a:off x="9336507" y="3912525"/>
              <a:ext cx="1001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FYE2025</a:t>
              </a:r>
              <a:r>
                <a:rPr lang="zh-TW" altLang="en-US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en-US" altLang="zh-TW" sz="12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itchFamily="34" charset="0"/>
                  <a:cs typeface="Calibri" pitchFamily="34" charset="0"/>
                </a:rPr>
                <a:t>Q1~Q3</a:t>
              </a:r>
              <a:endParaRPr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  <a:p>
              <a:endParaRPr lang="zh-TW" altLang="en-US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文字方塊 24"/>
            <p:cNvSpPr txBox="1"/>
            <p:nvPr/>
          </p:nvSpPr>
          <p:spPr>
            <a:xfrm>
              <a:off x="9440746" y="4228557"/>
              <a:ext cx="9127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3000" b="1" dirty="0" smtClean="0">
                  <a:solidFill>
                    <a:srgbClr val="E66D1A"/>
                  </a:solidFill>
                  <a:latin typeface="Calibri" pitchFamily="34" charset="0"/>
                  <a:cs typeface="Calibri" pitchFamily="34" charset="0"/>
                </a:rPr>
                <a:t>73</a:t>
              </a:r>
              <a:r>
                <a:rPr lang="en-US" altLang="zh-TW" sz="3000" b="1" dirty="0" smtClean="0">
                  <a:latin typeface="Calibri" pitchFamily="34" charset="0"/>
                  <a:cs typeface="Calibri" pitchFamily="34" charset="0"/>
                </a:rPr>
                <a:t>%</a:t>
              </a:r>
              <a:endParaRPr lang="zh-TW" altLang="en-US" sz="3000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33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35" name="圖片 34" descr="造橋展中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31905" y="3695167"/>
            <a:ext cx="870670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8" name="圖片 37" descr="S__28237837.jpg"/>
          <p:cNvPicPr>
            <a:picLocks noChangeAspect="1"/>
          </p:cNvPicPr>
          <p:nvPr/>
        </p:nvPicPr>
        <p:blipFill>
          <a:blip r:embed="rId5" cstate="print"/>
          <a:srcRect b="11838"/>
          <a:stretch>
            <a:fillRect/>
          </a:stretch>
        </p:blipFill>
        <p:spPr>
          <a:xfrm>
            <a:off x="10590122" y="5038519"/>
            <a:ext cx="884739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圖片 38" descr="瓷藝光廊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626671" y="3023127"/>
            <a:ext cx="882249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" name="圖片 3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21893" y="4478694"/>
            <a:ext cx="718458" cy="578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1" name="圖片 40"/>
          <p:cNvPicPr/>
          <p:nvPr/>
        </p:nvPicPr>
        <p:blipFill rotWithShape="1">
          <a:blip r:embed="rId8" cstate="print"/>
          <a:srcRect l="110" t="25853" r="-110" b="15409"/>
          <a:stretch/>
        </p:blipFill>
        <p:spPr bwMode="auto">
          <a:xfrm>
            <a:off x="7175241" y="5775646"/>
            <a:ext cx="789843" cy="587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圖片 41" descr="S__28631068.jpg"/>
          <p:cNvPicPr/>
          <p:nvPr/>
        </p:nvPicPr>
        <p:blipFill>
          <a:blip r:embed="rId9" cstate="print"/>
          <a:srcRect l="8240" t="20672" b="5638"/>
          <a:stretch>
            <a:fillRect/>
          </a:stretch>
        </p:blipFill>
        <p:spPr>
          <a:xfrm>
            <a:off x="7203231" y="5131835"/>
            <a:ext cx="746451" cy="57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圖片 35" descr="IMG_4495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620431" y="4360244"/>
            <a:ext cx="852883" cy="5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2694987" y="1066328"/>
            <a:ext cx="949369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1509349" y="1532916"/>
            <a:ext cx="1009401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11" name="內容版面配置區 4"/>
          <p:cNvGraphicFramePr>
            <a:graphicFrameLocks noGrp="1"/>
          </p:cNvGraphicFramePr>
          <p:nvPr/>
        </p:nvGraphicFramePr>
        <p:xfrm>
          <a:off x="644896" y="750771"/>
          <a:ext cx="11020922" cy="5665432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62377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14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2243"/>
                <a:gridCol w="1212243"/>
                <a:gridCol w="12122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224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1224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1224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21224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520846">
                <a:tc rowSpan="2" gridSpan="2"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chemeClr val="bg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17775" marR="17775" marT="0" marB="0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最 近 年 度 財 務 分 析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0846">
                <a:tc gridSpan="2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2025 Q1~Q3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2024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2023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2022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2021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2020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2019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464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　業　收　入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1,946,149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2,790,325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2,500,832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2,669,606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2,372,638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2,306,521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2,334,926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2134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財 務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結 構</a:t>
                      </a:r>
                      <a:endParaRPr kumimoji="0" lang="zh-TW" altLang="en-US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zh-TW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負債占資產比率</a:t>
                      </a:r>
                      <a:endParaRPr kumimoji="0" lang="zh-TW" alt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25.46%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19.68%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24.26%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25.79%</a:t>
                      </a:r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33.95%</a:t>
                      </a:r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32.69%</a:t>
                      </a:r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marR="0" indent="0" algn="r" defTabSz="914239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33.02%</a:t>
                      </a:r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464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償 債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能 力</a:t>
                      </a:r>
                      <a:endParaRPr kumimoji="0" lang="en-US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流  動  比  率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372.97%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580.47%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383.60%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344.67%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239.89%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195.51%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180.86%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464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速  動  比  率</a:t>
                      </a:r>
                      <a:endParaRPr kumimoji="0" lang="zh-TW" altLang="en-US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214.73%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297.94%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194.61%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153.85%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108.36%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80.12%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tc>
                  <a:txBody>
                    <a:bodyPr/>
                    <a:lstStyle/>
                    <a:p>
                      <a:pPr marL="0" algn="r" defTabSz="914239" rtl="0" eaLnBrk="1" fontAlgn="ctr" latinLnBrk="0" hangingPunct="1">
                        <a:spcAft>
                          <a:spcPts val="0"/>
                        </a:spcAft>
                      </a:pPr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92.09%</a:t>
                      </a:r>
                      <a:endParaRPr lang="zh-TW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23707" marR="23707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6440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獲 利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權 益 報 酬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9.14%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14.92%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11.66%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15.43%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12.78%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12.91%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10.60%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19044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稅 前 純 益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佔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實 收 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36.77%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56.27%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42.45%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52.81%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39.63%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39.88%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33.82%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64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每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股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盈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餘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2.75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4.37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3.27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4.04</a:t>
                      </a:r>
                      <a:endParaRPr lang="en-US" altLang="zh-TW" sz="19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3.07</a:t>
                      </a:r>
                      <a:endParaRPr lang="en-US" altLang="zh-TW" sz="19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3.04</a:t>
                      </a:r>
                      <a:endParaRPr lang="en-US" altLang="zh-TW" sz="19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2.48</a:t>
                      </a:r>
                      <a:endParaRPr lang="en-US" altLang="zh-TW" sz="1900" b="1" i="0" u="none" strike="noStrike" kern="12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464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平 均 股 價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43.42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39.72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37.58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37.74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36.03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33.44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35.15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4644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本 益 比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  <a:ea typeface="微軟正黑體" pitchFamily="34" charset="-120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11.84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9.09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900" b="1" u="none" strike="noStrike" kern="120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11.27</a:t>
                      </a:r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+mn-cs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9.34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11.74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11.00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900" b="1" u="none" strike="noStrike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</a:rPr>
                        <a:t>14.17</a:t>
                      </a:r>
                      <a:endParaRPr lang="en-US" altLang="zh-TW" sz="1900" b="1" i="0" u="none" strike="noStrike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8467" marR="8467" marT="635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2" name="文字方塊 11"/>
          <p:cNvSpPr txBox="1"/>
          <p:nvPr/>
        </p:nvSpPr>
        <p:spPr>
          <a:xfrm>
            <a:off x="2125512" y="862603"/>
            <a:ext cx="949369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1469249" y="1329191"/>
            <a:ext cx="1009401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6291866" y="516849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5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合併經營績效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664144" y="770020"/>
            <a:ext cx="2541069" cy="101065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合併經營績效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8" name="內容版面配置區 4"/>
          <p:cNvGraphicFramePr>
            <a:graphicFrameLocks noGrp="1"/>
          </p:cNvGraphicFramePr>
          <p:nvPr/>
        </p:nvGraphicFramePr>
        <p:xfrm>
          <a:off x="1626669" y="867172"/>
          <a:ext cx="8826341" cy="548550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817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7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78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0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5774"/>
                <a:gridCol w="15707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8423"/>
              </a:tblGrid>
              <a:tr h="773729">
                <a:tc gridSpan="3">
                  <a:txBody>
                    <a:bodyPr/>
                    <a:lstStyle/>
                    <a:p>
                      <a:endParaRPr lang="en-US" sz="1900" b="1" dirty="0">
                        <a:solidFill>
                          <a:schemeClr val="bg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17775" marR="17775" marT="0" marB="0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2025 Q3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2024 Q3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6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財 務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資 料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收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入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657,945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714,691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成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本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417,792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463,829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65</a:t>
                      </a:r>
                    </a:p>
                  </a:txBody>
                  <a:tcPr marL="0" marR="0" marT="0" marB="0" anchor="ctr"/>
                </a:tc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毛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利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240,153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250,862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35</a:t>
                      </a:r>
                    </a:p>
                  </a:txBody>
                  <a:tcPr marL="0" marR="0" marT="0" marB="0" anchor="ctr"/>
                </a:tc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費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用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148,801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157,757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淨   利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91,352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93,105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稅   前   淨   利</a:t>
                      </a:r>
                      <a:endParaRPr kumimoji="0" 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113,002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17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92,361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26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獲 利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資 產 報 酬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3.11%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2.70%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股 東 權 益 報 酬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4.17%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3.45%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佔 實 收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 業 利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12.58%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12.82%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稅 前 純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15.57%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12.72%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純   益  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13.50%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10.31%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每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股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盈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餘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(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元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1.21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1.01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4006917" y="970662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27227" y="1260421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cxnSp>
        <p:nvCxnSpPr>
          <p:cNvPr id="13" name="直線接點 12"/>
          <p:cNvCxnSpPr/>
          <p:nvPr/>
        </p:nvCxnSpPr>
        <p:spPr>
          <a:xfrm>
            <a:off x="1645920" y="895149"/>
            <a:ext cx="3590223" cy="74114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合併經營績效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4" name="內容版面配置區 2"/>
          <p:cNvSpPr txBox="1">
            <a:spLocks/>
          </p:cNvSpPr>
          <p:nvPr/>
        </p:nvSpPr>
        <p:spPr bwMode="auto">
          <a:xfrm>
            <a:off x="5165740" y="661235"/>
            <a:ext cx="5316034" cy="22104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Aft>
                <a:spcPct val="40000"/>
              </a:spcAft>
              <a:defRPr/>
            </a:pP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單位</a:t>
            </a:r>
            <a:r>
              <a:rPr kumimoji="1" lang="en-US" altLang="zh-TW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:</a:t>
            </a:r>
            <a:r>
              <a:rPr kumimoji="1" lang="zh-TW" altLang="en-US" sz="1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 新台幣仟元</a:t>
            </a:r>
          </a:p>
          <a:p>
            <a:pPr algn="r">
              <a:spcAft>
                <a:spcPct val="40000"/>
              </a:spcAft>
              <a:defRPr/>
            </a:pPr>
            <a:endParaRPr kumimoji="1" lang="zh-TW" altLang="en-US" sz="1200" b="1" dirty="0">
              <a:solidFill>
                <a:schemeClr val="tx1">
                  <a:lumMod val="50000"/>
                  <a:lumOff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graphicFrame>
        <p:nvGraphicFramePr>
          <p:cNvPr id="8" name="內容版面配置區 4"/>
          <p:cNvGraphicFramePr>
            <a:graphicFrameLocks noGrp="1"/>
          </p:cNvGraphicFramePr>
          <p:nvPr/>
        </p:nvGraphicFramePr>
        <p:xfrm>
          <a:off x="1626669" y="867172"/>
          <a:ext cx="8826341" cy="5485505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8174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97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978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6905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5774"/>
                <a:gridCol w="157074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18423"/>
              </a:tblGrid>
              <a:tr h="773729">
                <a:tc gridSpan="3">
                  <a:txBody>
                    <a:bodyPr/>
                    <a:lstStyle/>
                    <a:p>
                      <a:endParaRPr lang="en-US" sz="1900" b="1" dirty="0">
                        <a:solidFill>
                          <a:schemeClr val="bg1"/>
                        </a:solidFill>
                        <a:latin typeface="Microsoft YaHei" pitchFamily="34" charset="-122"/>
                        <a:ea typeface="Microsoft YaHei" pitchFamily="34" charset="-122"/>
                      </a:endParaRPr>
                    </a:p>
                  </a:txBody>
                  <a:tcPr marL="17775" marR="17775" marT="0" marB="0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2025 Q1~Q3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2024 Q1~Q3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4305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TW" sz="23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%</a:t>
                      </a:r>
                      <a:endParaRPr kumimoji="0" lang="zh-TW" altLang="zh-TW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17775" marR="17775" marT="0" marB="0" anchor="ctr" horzOverflow="overflow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6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財 務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資 料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  <a:cs typeface="+mn-cs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收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入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1,946,149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2,012,906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成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本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1,243,840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64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1,305,861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65</a:t>
                      </a:r>
                    </a:p>
                  </a:txBody>
                  <a:tcPr marL="0" marR="0" marT="0" marB="0" anchor="ctr"/>
                </a:tc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毛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利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702,309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707,045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35</a:t>
                      </a:r>
                    </a:p>
                  </a:txBody>
                  <a:tcPr marL="0" marR="0" marT="0" marB="0" anchor="ctr"/>
                </a:tc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費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用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461,046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451,309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業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 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淨   利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241,263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255,736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13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稅   前   淨   利</a:t>
                      </a:r>
                      <a:endParaRPr kumimoji="0" lang="zh-TW" sz="1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266,945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281,649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92648"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獲 利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能 力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資 產 報 酬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7.02%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8.14%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股 東 權 益 報 酬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9.14%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10.50%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佔 實 收</a:t>
                      </a:r>
                      <a:endParaRPr kumimoji="0" lang="en-US" altLang="zh-TW" sz="1900" b="1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資 本 比 率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營 業 利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33.23%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35.22%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n-US" altLang="zh-TW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稅 前 純 益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36.77%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38.79%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純   益   率</a:t>
                      </a:r>
                      <a:endParaRPr kumimoji="0" 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10.30%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11.04%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9264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zh-TW" altLang="zh-TW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標楷體" pitchFamily="65" charset="-120"/>
                        <a:ea typeface="標楷體" pitchFamily="65" charset="-120"/>
                        <a:cs typeface="Arial" charset="0"/>
                      </a:endParaRPr>
                    </a:p>
                  </a:txBody>
                  <a:tcPr marL="20787" marR="20787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每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股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盈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</a:t>
                      </a:r>
                      <a:r>
                        <a:rPr kumimoji="0" 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餘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  (</a:t>
                      </a:r>
                      <a:r>
                        <a:rPr kumimoji="0" lang="zh-TW" altLang="en-US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元</a:t>
                      </a:r>
                      <a:r>
                        <a:rPr kumimoji="0" lang="en-US" altLang="zh-TW" sz="19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icrosoft YaHei" pitchFamily="34" charset="-122"/>
                          <a:ea typeface="Microsoft YaHei" pitchFamily="34" charset="-122"/>
                        </a:rPr>
                        <a:t>)</a:t>
                      </a:r>
                      <a:endParaRPr kumimoji="0" lang="zh-TW" altLang="zh-TW" sz="1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icrosoft YaHei" pitchFamily="34" charset="-122"/>
                        <a:ea typeface="Microsoft YaHei" pitchFamily="34" charset="-122"/>
                        <a:cs typeface="Arial" charset="0"/>
                      </a:endParaRPr>
                    </a:p>
                  </a:txBody>
                  <a:tcPr marL="17775" marR="17775" marT="0" marB="0" anchor="ctr" horzOverflow="overflow"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2.75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TW" sz="1900" b="1" i="0" u="none" strike="noStrike" kern="120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Microsoft YaHei" pitchFamily="34" charset="-122"/>
                          <a:ea typeface="Microsoft YaHei" pitchFamily="34" charset="-122"/>
                          <a:cs typeface="Calibri" pitchFamily="34" charset="0"/>
                        </a:rPr>
                        <a:t>3.06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zh-TW" altLang="en-US" sz="1900" b="1" i="0" u="none" strike="noStrike" kern="1200" dirty="0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Microsoft YaHei" pitchFamily="34" charset="-122"/>
                        <a:ea typeface="Microsoft YaHei" pitchFamily="34" charset="-122"/>
                        <a:cs typeface="Calibri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9" name="文字方塊 8"/>
          <p:cNvSpPr txBox="1"/>
          <p:nvPr/>
        </p:nvSpPr>
        <p:spPr>
          <a:xfrm>
            <a:off x="4006917" y="970662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427227" y="1260421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cxnSp>
        <p:nvCxnSpPr>
          <p:cNvPr id="13" name="直線接點 12"/>
          <p:cNvCxnSpPr/>
          <p:nvPr/>
        </p:nvCxnSpPr>
        <p:spPr>
          <a:xfrm>
            <a:off x="1645920" y="895149"/>
            <a:ext cx="3590223" cy="741146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文字方塊 3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合併經營績效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56792" y="871344"/>
            <a:ext cx="9965239" cy="243143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2025 Q1~Q3</a:t>
            </a:r>
          </a:p>
          <a:p>
            <a:r>
              <a:rPr lang="zh-TW" altLang="en-US" sz="48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營業收入 </a:t>
            </a:r>
            <a:r>
              <a:rPr lang="en-US" altLang="zh-TW" sz="4800" b="1" dirty="0" err="1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YoY</a:t>
            </a:r>
            <a:r>
              <a:rPr lang="en-US" altLang="zh-TW" sz="48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48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-3.32%</a:t>
            </a:r>
          </a:p>
          <a:p>
            <a:r>
              <a:rPr lang="zh-TW" altLang="en-US" sz="48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每股盈餘 </a:t>
            </a:r>
            <a:r>
              <a:rPr lang="en-US" altLang="zh-TW" sz="4800" b="1" dirty="0" err="1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YoY</a:t>
            </a:r>
            <a:r>
              <a:rPr lang="en-US" altLang="zh-TW" sz="48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 </a:t>
            </a:r>
            <a:r>
              <a:rPr lang="en-US" altLang="zh-TW" sz="4800" b="1" dirty="0" smtClean="0">
                <a:solidFill>
                  <a:srgbClr val="FF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-10.13%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台灣市場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792" y="871344"/>
            <a:ext cx="9965239" cy="4001091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2025 Q1~Q3 </a:t>
            </a:r>
            <a:r>
              <a:rPr lang="en-US" altLang="zh-TW" sz="5400" b="1" dirty="0" err="1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YoY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600" b="1" dirty="0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-8.05%</a:t>
            </a:r>
          </a:p>
          <a:p>
            <a:endParaRPr lang="en-US" altLang="zh-TW" sz="3600" b="1" dirty="0" smtClean="0">
              <a:solidFill>
                <a:srgbClr val="FFC00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營收占比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修繕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+</a:t>
            </a:r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其他 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69%</a:t>
            </a:r>
          </a:p>
          <a:p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工程市場 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31%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1827" y="0"/>
            <a:ext cx="4790173" cy="637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19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越南市場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792" y="871344"/>
            <a:ext cx="9965239" cy="455508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2025 Q1~Q3 </a:t>
            </a:r>
            <a:r>
              <a:rPr lang="en-US" altLang="zh-TW" sz="5400" b="1" dirty="0" err="1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YoY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600" b="1" smtClean="0">
                <a:solidFill>
                  <a:srgbClr val="0000FF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21.30%</a:t>
            </a:r>
            <a:endParaRPr lang="en-US" altLang="zh-TW" sz="3600" b="1" dirty="0" smtClean="0">
              <a:solidFill>
                <a:srgbClr val="0000FF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endParaRPr lang="en-US" altLang="zh-TW" sz="3600" b="1" dirty="0" smtClean="0">
              <a:solidFill>
                <a:srgbClr val="FFC00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營收占比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修繕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+</a:t>
            </a:r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其他 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73%</a:t>
            </a:r>
          </a:p>
          <a:p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工程市場 </a:t>
            </a:r>
            <a:r>
              <a:rPr lang="en-US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27%</a:t>
            </a:r>
          </a:p>
          <a:p>
            <a:endParaRPr lang="en-US" altLang="zh-TW" sz="3600" b="1" dirty="0" smtClean="0"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0306" y="0"/>
            <a:ext cx="5521693" cy="638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289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免責說明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7" name="內容版面配置區 2"/>
          <p:cNvSpPr>
            <a:spLocks noGrp="1"/>
          </p:cNvSpPr>
          <p:nvPr>
            <p:ph idx="1"/>
          </p:nvPr>
        </p:nvSpPr>
        <p:spPr>
          <a:xfrm>
            <a:off x="449936" y="1038582"/>
            <a:ext cx="10927125" cy="537063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本簡報所有之財務報表及其他資訊，係本公司根據主管機關要求之提報日期所提供之正確資訊。惟可能因時間經過或後續事件之發生，致使上述文件中之資訊不正確或不完整。本公司特此聲明對有時間性之資訊，不負任何更新或修訂之責任。 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TW" altLang="en-US" b="1" dirty="0" smtClean="0">
                <a:latin typeface="Microsoft YaHei" pitchFamily="34" charset="-122"/>
                <a:ea typeface="Microsoft YaHei" pitchFamily="34" charset="-122"/>
              </a:rPr>
              <a:t>本簡報中對未來的展望，反應本公司截至目前為止對於未來的看法。對於這些看法，未來若有任何變更或調整時，本公司並不負責隨時提醒或更新。</a:t>
            </a:r>
            <a:endParaRPr lang="en-US" altLang="zh-TW" b="1" dirty="0" smtClean="0">
              <a:latin typeface="Microsoft YaHei" pitchFamily="34" charset="-122"/>
              <a:ea typeface="Microsoft YaHei" pitchFamily="34" charset="-122"/>
            </a:endParaRPr>
          </a:p>
          <a:p>
            <a:pPr algn="just">
              <a:lnSpc>
                <a:spcPct val="150000"/>
              </a:lnSpc>
            </a:pPr>
            <a:endParaRPr lang="en-US" altLang="zh-TW" dirty="0" smtClean="0">
              <a:latin typeface="Calibri" pitchFamily="34" charset="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20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3906" y="2935705"/>
            <a:ext cx="3051209" cy="1328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03</a:t>
            </a:r>
            <a:endParaRPr lang="zh-TW" altLang="en-US" sz="15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38835" y="2897206"/>
            <a:ext cx="3686504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未來展望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Outlook</a:t>
            </a:r>
            <a:endParaRPr lang="zh-TW" altLang="en-US" sz="3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7" name="直線接點 6"/>
          <p:cNvCxnSpPr/>
          <p:nvPr/>
        </p:nvCxnSpPr>
        <p:spPr>
          <a:xfrm flipV="1">
            <a:off x="4225491" y="3696102"/>
            <a:ext cx="7966509" cy="1925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21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願景與佈局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7167" y="1564344"/>
            <a:ext cx="9965239" cy="344709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願景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亞洲</a:t>
            </a:r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前十</a:t>
            </a:r>
            <a:r>
              <a:rPr lang="zh-TW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大</a:t>
            </a:r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國際</a:t>
            </a:r>
            <a:r>
              <a:rPr lang="zh-TW" altLang="zh-TW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衛浴品牌</a:t>
            </a:r>
            <a:endParaRPr lang="en-US" altLang="zh-TW" sz="3600" b="1" dirty="0" smtClean="0"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endParaRPr lang="en-US" altLang="zh-TW" sz="3600" b="1" dirty="0" smtClean="0">
              <a:solidFill>
                <a:srgbClr val="FFC00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使命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zh-TW" altLang="en-US" sz="3600" b="1" dirty="0" smtClean="0"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提供舒適的生活品質</a:t>
            </a:r>
            <a:endParaRPr lang="en-US" altLang="zh-TW" sz="3600" b="1" dirty="0" smtClean="0"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grpSp>
        <p:nvGrpSpPr>
          <p:cNvPr id="2" name="群組 49"/>
          <p:cNvGrpSpPr/>
          <p:nvPr/>
        </p:nvGrpSpPr>
        <p:grpSpPr>
          <a:xfrm>
            <a:off x="5629165" y="452383"/>
            <a:ext cx="6325403" cy="5755422"/>
            <a:chOff x="5629165" y="173258"/>
            <a:chExt cx="6325403" cy="5755422"/>
          </a:xfrm>
        </p:grpSpPr>
        <p:sp>
          <p:nvSpPr>
            <p:cNvPr id="24" name="橢圓 23"/>
            <p:cNvSpPr/>
            <p:nvPr/>
          </p:nvSpPr>
          <p:spPr>
            <a:xfrm>
              <a:off x="6612542" y="3378463"/>
              <a:ext cx="1982804" cy="1915428"/>
            </a:xfrm>
            <a:prstGeom prst="ellipse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瓷器類</a:t>
              </a:r>
              <a:endParaRPr lang="en-US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出水類</a:t>
              </a:r>
              <a:endParaRPr lang="en-US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廚浴櫃</a:t>
              </a:r>
              <a:endParaRPr lang="en-US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電子自動化</a:t>
              </a:r>
              <a:endParaRPr lang="en-US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其他</a:t>
              </a:r>
              <a:endParaRPr lang="en-US" altLang="zh-TW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9865880" y="2945323"/>
              <a:ext cx="1135781" cy="117360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accent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電漿</a:t>
              </a:r>
              <a:endPara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chemeClr val="accent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滅菌</a:t>
              </a:r>
              <a:endPara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6" name="橢圓 25"/>
            <p:cNvSpPr/>
            <p:nvPr/>
          </p:nvSpPr>
          <p:spPr>
            <a:xfrm>
              <a:off x="9875507" y="4119608"/>
              <a:ext cx="1134176" cy="1172678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b="1" dirty="0" smtClean="0">
                  <a:solidFill>
                    <a:schemeClr val="accent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整體</a:t>
              </a:r>
              <a:endPara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b="1" dirty="0" smtClean="0">
                  <a:solidFill>
                    <a:schemeClr val="accent2">
                      <a:lumMod val="50000"/>
                    </a:schemeClr>
                  </a:solidFill>
                  <a:latin typeface="Microsoft YaHei" pitchFamily="34" charset="-122"/>
                  <a:ea typeface="Microsoft YaHei" pitchFamily="34" charset="-122"/>
                </a:rPr>
                <a:t>衛浴</a:t>
              </a:r>
              <a:endParaRPr lang="en-US" altLang="zh-TW" b="1" dirty="0" smtClean="0">
                <a:solidFill>
                  <a:schemeClr val="accent2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6025407" y="5495876"/>
              <a:ext cx="59291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solidFill>
                    <a:schemeClr val="accent6"/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                 現有產品                              新產品                 產品</a:t>
              </a:r>
              <a:endParaRPr lang="zh-TW" altLang="en-US" sz="1600" dirty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grpSp>
          <p:nvGrpSpPr>
            <p:cNvPr id="3" name="群組 34"/>
            <p:cNvGrpSpPr/>
            <p:nvPr/>
          </p:nvGrpSpPr>
          <p:grpSpPr>
            <a:xfrm>
              <a:off x="5946801" y="471638"/>
              <a:ext cx="5747897" cy="5105249"/>
              <a:chOff x="5686926" y="317638"/>
              <a:chExt cx="5747897" cy="5105249"/>
            </a:xfrm>
          </p:grpSpPr>
          <p:grpSp>
            <p:nvGrpSpPr>
              <p:cNvPr id="4" name="群組 22"/>
              <p:cNvGrpSpPr/>
              <p:nvPr/>
            </p:nvGrpSpPr>
            <p:grpSpPr>
              <a:xfrm>
                <a:off x="5852169" y="317638"/>
                <a:ext cx="5582654" cy="4957010"/>
                <a:chOff x="6225948" y="600772"/>
                <a:chExt cx="4858407" cy="4527833"/>
              </a:xfrm>
            </p:grpSpPr>
            <p:cxnSp>
              <p:nvCxnSpPr>
                <p:cNvPr id="17" name="直線單箭頭接點 16"/>
                <p:cNvCxnSpPr/>
                <p:nvPr/>
              </p:nvCxnSpPr>
              <p:spPr>
                <a:xfrm flipH="1" flipV="1">
                  <a:off x="6225948" y="600772"/>
                  <a:ext cx="33507" cy="4527833"/>
                </a:xfrm>
                <a:prstGeom prst="straightConnector1">
                  <a:avLst/>
                </a:prstGeom>
                <a:ln w="57150">
                  <a:solidFill>
                    <a:srgbClr val="308CE8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線單箭頭接點 20"/>
                <p:cNvCxnSpPr/>
                <p:nvPr/>
              </p:nvCxnSpPr>
              <p:spPr>
                <a:xfrm>
                  <a:off x="6234318" y="5109411"/>
                  <a:ext cx="4850037" cy="10400"/>
                </a:xfrm>
                <a:prstGeom prst="straightConnector1">
                  <a:avLst/>
                </a:prstGeom>
                <a:ln w="57150">
                  <a:solidFill>
                    <a:srgbClr val="308CE8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9" name="直線接點 28"/>
              <p:cNvCxnSpPr/>
              <p:nvPr/>
            </p:nvCxnSpPr>
            <p:spPr>
              <a:xfrm>
                <a:off x="8566488" y="5062887"/>
                <a:ext cx="0" cy="360000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>
              <a:xfrm flipH="1" flipV="1">
                <a:off x="5686926" y="2972602"/>
                <a:ext cx="360000" cy="1604"/>
              </a:xfrm>
              <a:prstGeom prst="line">
                <a:avLst/>
              </a:prstGeom>
              <a:ln w="571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群組 39"/>
            <p:cNvGrpSpPr/>
            <p:nvPr/>
          </p:nvGrpSpPr>
          <p:grpSpPr>
            <a:xfrm>
              <a:off x="6466579" y="420314"/>
              <a:ext cx="2337337" cy="2242004"/>
              <a:chOff x="7005579" y="968939"/>
              <a:chExt cx="2337337" cy="2242004"/>
            </a:xfrm>
          </p:grpSpPr>
          <p:sp>
            <p:nvSpPr>
              <p:cNvPr id="36" name="橢圓 35"/>
              <p:cNvSpPr/>
              <p:nvPr/>
            </p:nvSpPr>
            <p:spPr>
              <a:xfrm>
                <a:off x="7005579" y="970543"/>
                <a:ext cx="1135781" cy="1173600"/>
              </a:xfrm>
              <a:prstGeom prst="ellipse">
                <a:avLst/>
              </a:prstGeom>
              <a:solidFill>
                <a:srgbClr val="CCFFFF"/>
              </a:solidFill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rgbClr val="00B0F0"/>
                    </a:solidFill>
                    <a:latin typeface="Microsoft YaHei" pitchFamily="34" charset="-122"/>
                    <a:ea typeface="Microsoft YaHei" pitchFamily="34" charset="-122"/>
                  </a:rPr>
                  <a:t>工程市場</a:t>
                </a:r>
                <a:endParaRPr lang="en-US" altLang="zh-TW" b="1" dirty="0" smtClean="0">
                  <a:solidFill>
                    <a:srgbClr val="00B0F0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  <p:sp>
            <p:nvSpPr>
              <p:cNvPr id="37" name="橢圓 36"/>
              <p:cNvSpPr/>
              <p:nvPr/>
            </p:nvSpPr>
            <p:spPr>
              <a:xfrm>
                <a:off x="8207135" y="968939"/>
                <a:ext cx="1135781" cy="1173600"/>
              </a:xfrm>
              <a:prstGeom prst="ellipse">
                <a:avLst/>
              </a:prstGeom>
              <a:solidFill>
                <a:srgbClr val="CCFFFF"/>
              </a:solidFill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TW" altLang="en-US" b="1" dirty="0" smtClean="0">
                    <a:solidFill>
                      <a:srgbClr val="00B0F0"/>
                    </a:solidFill>
                    <a:latin typeface="Microsoft YaHei" pitchFamily="34" charset="-122"/>
                    <a:ea typeface="Microsoft YaHei" pitchFamily="34" charset="-122"/>
                  </a:rPr>
                  <a:t>越南廚櫃</a:t>
                </a:r>
                <a:endParaRPr lang="en-US" altLang="zh-TW" b="1" dirty="0" smtClean="0">
                  <a:solidFill>
                    <a:srgbClr val="00B0F0"/>
                  </a:solidFill>
                  <a:latin typeface="Microsoft YaHei" pitchFamily="34" charset="-122"/>
                  <a:ea typeface="Microsoft YaHei" pitchFamily="34" charset="-122"/>
                </a:endParaRPr>
              </a:p>
            </p:txBody>
          </p:sp>
          <p:sp>
            <p:nvSpPr>
              <p:cNvPr id="38" name="橢圓 37"/>
              <p:cNvSpPr/>
              <p:nvPr/>
            </p:nvSpPr>
            <p:spPr>
              <a:xfrm>
                <a:off x="7562241" y="2037343"/>
                <a:ext cx="1135781" cy="1173600"/>
              </a:xfrm>
              <a:prstGeom prst="ellipse">
                <a:avLst/>
              </a:prstGeom>
              <a:solidFill>
                <a:srgbClr val="CCFFFF"/>
              </a:solidFill>
              <a:ln>
                <a:solidFill>
                  <a:srgbClr val="CC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b="1" dirty="0" smtClean="0">
                    <a:solidFill>
                      <a:srgbClr val="00B0F0"/>
                    </a:solidFill>
                    <a:latin typeface="Microsoft YaHei" pitchFamily="34" charset="-122"/>
                    <a:ea typeface="Microsoft YaHei" pitchFamily="34" charset="-122"/>
                  </a:rPr>
                  <a:t>OEM</a:t>
                </a:r>
              </a:p>
              <a:p>
                <a:pPr algn="ctr"/>
                <a:r>
                  <a:rPr lang="en-US" altLang="zh-TW" b="1" dirty="0" smtClean="0">
                    <a:solidFill>
                      <a:srgbClr val="00B0F0"/>
                    </a:solidFill>
                    <a:latin typeface="Microsoft YaHei" pitchFamily="34" charset="-122"/>
                    <a:ea typeface="Microsoft YaHei" pitchFamily="34" charset="-122"/>
                  </a:rPr>
                  <a:t>ODM</a:t>
                </a:r>
              </a:p>
            </p:txBody>
          </p:sp>
        </p:grpSp>
        <p:sp>
          <p:nvSpPr>
            <p:cNvPr id="39" name="文字方塊 38"/>
            <p:cNvSpPr txBox="1"/>
            <p:nvPr/>
          </p:nvSpPr>
          <p:spPr>
            <a:xfrm>
              <a:off x="5629165" y="173258"/>
              <a:ext cx="492500" cy="575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600" dirty="0" smtClean="0">
                  <a:solidFill>
                    <a:schemeClr val="accent6"/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     市場</a:t>
              </a:r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r>
                <a:rPr lang="zh-TW" altLang="en-US" sz="1600" dirty="0" smtClean="0">
                  <a:solidFill>
                    <a:schemeClr val="accent6"/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新市場</a:t>
              </a:r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r>
                <a:rPr lang="zh-TW" altLang="en-US" sz="1600" dirty="0" smtClean="0">
                  <a:solidFill>
                    <a:schemeClr val="accent6"/>
                  </a:solidFill>
                  <a:latin typeface="Microsoft YaHei" pitchFamily="34" charset="-122"/>
                  <a:ea typeface="Microsoft YaHei" pitchFamily="34" charset="-122"/>
                  <a:cs typeface="Calibri" pitchFamily="34" charset="0"/>
                </a:rPr>
                <a:t>修繕市場</a:t>
              </a:r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en-US" altLang="zh-TW" sz="1600" dirty="0" smtClean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  <a:p>
              <a:endParaRPr lang="zh-TW" altLang="en-US" sz="1600" dirty="0">
                <a:solidFill>
                  <a:schemeClr val="accent6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endParaRPr>
            </a:p>
          </p:txBody>
        </p:sp>
        <p:sp>
          <p:nvSpPr>
            <p:cNvPr id="41" name="向右箭號 40"/>
            <p:cNvSpPr/>
            <p:nvPr/>
          </p:nvSpPr>
          <p:spPr>
            <a:xfrm rot="10800000" flipH="1">
              <a:off x="8749363" y="4167735"/>
              <a:ext cx="798897" cy="385011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2" name="向右箭號 41"/>
            <p:cNvSpPr/>
            <p:nvPr/>
          </p:nvSpPr>
          <p:spPr>
            <a:xfrm rot="8736827" flipH="1">
              <a:off x="8203920" y="2745107"/>
              <a:ext cx="1573249" cy="605616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向右箭號 47"/>
            <p:cNvSpPr/>
            <p:nvPr/>
          </p:nvSpPr>
          <p:spPr>
            <a:xfrm rot="5400000" flipH="1">
              <a:off x="7324824" y="2816991"/>
              <a:ext cx="526184" cy="385011"/>
            </a:xfrm>
            <a:prstGeom prst="rightArrow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橢圓 48"/>
            <p:cNvSpPr/>
            <p:nvPr/>
          </p:nvSpPr>
          <p:spPr>
            <a:xfrm>
              <a:off x="9363763" y="758787"/>
              <a:ext cx="1982804" cy="1915428"/>
            </a:xfrm>
            <a:prstGeom prst="ellipse">
              <a:avLst/>
            </a:prstGeom>
            <a:solidFill>
              <a:srgbClr val="FFCCCC"/>
            </a:solidFill>
            <a:ln>
              <a:solidFill>
                <a:srgbClr val="FF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2200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品牌價值</a:t>
              </a:r>
              <a:endParaRPr lang="en-US" altLang="zh-TW" sz="22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  <a:p>
              <a:pPr algn="ctr"/>
              <a:r>
                <a:rPr lang="zh-TW" altLang="en-US" sz="2200" b="1" dirty="0" smtClean="0">
                  <a:solidFill>
                    <a:srgbClr val="C00000"/>
                  </a:solidFill>
                  <a:latin typeface="Microsoft YaHei" pitchFamily="34" charset="-122"/>
                  <a:ea typeface="Microsoft YaHei" pitchFamily="34" charset="-122"/>
                </a:rPr>
                <a:t>提升</a:t>
              </a:r>
              <a:endParaRPr lang="en-US" altLang="zh-TW" sz="22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22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電漿滅菌廚房龍頭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E9A3C721-9F5D-3D63-DC66-3D6D1755F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446" t="79753" b="-83"/>
          <a:stretch/>
        </p:blipFill>
        <p:spPr bwMode="auto">
          <a:xfrm>
            <a:off x="5231904" y="44624"/>
            <a:ext cx="1088491" cy="63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0619" y="177411"/>
            <a:ext cx="870284" cy="4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圖片 17" descr="585585686_1121293303504255_7814755988582640559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22172" y="1618061"/>
            <a:ext cx="5558823" cy="3903949"/>
          </a:xfrm>
          <a:prstGeom prst="rect">
            <a:avLst/>
          </a:prstGeom>
        </p:spPr>
      </p:pic>
      <p:pic>
        <p:nvPicPr>
          <p:cNvPr id="2056" name="Picture 8" descr="⭐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75346" y="1219919"/>
            <a:ext cx="252000" cy="252000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6890219" y="1174903"/>
            <a:ext cx="3148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zh-TW" b="1" dirty="0" smtClean="0">
                <a:solidFill>
                  <a:srgbClr val="080809"/>
                </a:solidFill>
                <a:latin typeface="Microsoft YaHei" pitchFamily="34" charset="-122"/>
                <a:ea typeface="Microsoft YaHei" pitchFamily="34" charset="-122"/>
                <a:cs typeface="Segoe UI Historic" pitchFamily="34" charset="0"/>
              </a:rPr>
              <a:t> 60秒抑制腸病毒71型96.7%</a:t>
            </a:r>
            <a:endParaRPr lang="zh-TW" altLang="en-US" b="1" dirty="0"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617045"/>
            <a:ext cx="6663845" cy="390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10096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台中旗艦展示中心開幕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8025" y="839403"/>
            <a:ext cx="541655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2" descr="messageImage_17636302294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0514" y="3705726"/>
            <a:ext cx="4169394" cy="2537655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7776" y="818146"/>
            <a:ext cx="4178792" cy="313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圖片 18" descr="messageImage_17647253381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94" y="0"/>
            <a:ext cx="12161412" cy="6858000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308341" y="116963"/>
            <a:ext cx="305087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整體衛浴系統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308341" y="116963"/>
            <a:ext cx="305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整體衛浴系統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8" name="圖片 7" descr="S__9994272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18896"/>
            <a:ext cx="12192000" cy="60391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文字方塊 19"/>
          <p:cNvSpPr txBox="1"/>
          <p:nvPr/>
        </p:nvSpPr>
        <p:spPr>
          <a:xfrm>
            <a:off x="308341" y="116963"/>
            <a:ext cx="3050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整體衛浴系統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9" name="圖片 8" descr="S__9994270_0.jpg"/>
          <p:cNvPicPr>
            <a:picLocks noChangeAspect="1"/>
          </p:cNvPicPr>
          <p:nvPr/>
        </p:nvPicPr>
        <p:blipFill>
          <a:blip r:embed="rId4" cstate="print"/>
          <a:srcRect l="4155"/>
          <a:stretch>
            <a:fillRect/>
          </a:stretch>
        </p:blipFill>
        <p:spPr>
          <a:xfrm>
            <a:off x="115505" y="865530"/>
            <a:ext cx="6873492" cy="5992470"/>
          </a:xfrm>
          <a:prstGeom prst="rect">
            <a:avLst/>
          </a:prstGeom>
        </p:spPr>
      </p:pic>
      <p:pic>
        <p:nvPicPr>
          <p:cNvPr id="12" name="圖片 11" descr="S__9994271_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52213" y="856648"/>
            <a:ext cx="4885788" cy="60119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未來展望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" name="群組 34"/>
          <p:cNvGrpSpPr/>
          <p:nvPr/>
        </p:nvGrpSpPr>
        <p:grpSpPr>
          <a:xfrm>
            <a:off x="3120938" y="1022032"/>
            <a:ext cx="5810302" cy="5489028"/>
            <a:chOff x="2899560" y="973906"/>
            <a:chExt cx="5810302" cy="548902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09186" y="983532"/>
              <a:ext cx="2581275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899560" y="3842134"/>
              <a:ext cx="2601600" cy="262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0486" y="3832611"/>
              <a:ext cx="2609850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80962" y="973906"/>
              <a:ext cx="2628900" cy="2619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" name="文字方塊 39"/>
          <p:cNvSpPr txBox="1"/>
          <p:nvPr/>
        </p:nvSpPr>
        <p:spPr>
          <a:xfrm>
            <a:off x="643621" y="1010509"/>
            <a:ext cx="2369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 smtClean="0">
                <a:solidFill>
                  <a:srgbClr val="92D05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川普關稅影響</a:t>
            </a:r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經濟衰退擔憂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全球股市震盪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匯率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43" name="文字方塊 42"/>
          <p:cNvSpPr txBox="1"/>
          <p:nvPr/>
        </p:nvSpPr>
        <p:spPr>
          <a:xfrm>
            <a:off x="642021" y="3877159"/>
            <a:ext cx="2369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TW" altLang="en-US" sz="2400" b="1" dirty="0" smtClean="0">
                <a:solidFill>
                  <a:srgbClr val="FF7C8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市場通路佈局</a:t>
            </a:r>
            <a:endParaRPr lang="en-US" altLang="zh-TW" sz="2400" b="1" dirty="0" smtClean="0">
              <a:solidFill>
                <a:srgbClr val="FF7C8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提升產品附加價值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多元市場佈局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多元通路佈局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44" name="文字方塊 43"/>
          <p:cNvSpPr txBox="1"/>
          <p:nvPr/>
        </p:nvSpPr>
        <p:spPr>
          <a:xfrm>
            <a:off x="9083146" y="1008909"/>
            <a:ext cx="23690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C00000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智慧與永續衛浴</a:t>
            </a:r>
            <a:endParaRPr lang="en-US" altLang="zh-TW" sz="2400" b="1" dirty="0" smtClean="0">
              <a:solidFill>
                <a:srgbClr val="C0000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衛浴收納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智能衛浴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銀髮趨勢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9081545" y="3875559"/>
            <a:ext cx="28537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solidFill>
                  <a:srgbClr val="FF9933"/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展望未來</a:t>
            </a:r>
            <a:endParaRPr lang="en-US" altLang="zh-TW" sz="2400" b="1" dirty="0" smtClean="0">
              <a:solidFill>
                <a:srgbClr val="FF9933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 algn="r"/>
            <a:endParaRPr lang="en-US" altLang="zh-TW" sz="2400" b="1" dirty="0" smtClean="0">
              <a:solidFill>
                <a:srgbClr val="92D050"/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強化自動化與</a:t>
            </a:r>
            <a:r>
              <a:rPr lang="en-US" altLang="zh-TW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AI</a:t>
            </a: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運用，提升整體毛利結構</a:t>
            </a:r>
            <a:endParaRPr lang="en-US" altLang="zh-TW" sz="2000" b="1" dirty="0" smtClean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zh-TW" altLang="en-US" sz="20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彈性因應地緣政治與關稅環境變化</a:t>
            </a:r>
            <a:endParaRPr lang="zh-TW" altLang="en-US" sz="20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23834" y="6126480"/>
            <a:ext cx="2097606" cy="731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6218" y="2125897"/>
            <a:ext cx="4856273" cy="212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28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289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目錄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3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330341" y="606392"/>
            <a:ext cx="1713297" cy="132828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01</a:t>
            </a:r>
            <a:endParaRPr lang="zh-TW" altLang="en-US" sz="54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309496" y="2529841"/>
            <a:ext cx="1713297" cy="132828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02</a:t>
            </a:r>
            <a:endParaRPr lang="zh-TW" altLang="en-US" sz="54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3309486" y="4426017"/>
            <a:ext cx="1713297" cy="1328286"/>
          </a:xfrm>
          <a:prstGeom prst="rect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03</a:t>
            </a:r>
            <a:endParaRPr lang="zh-TW" altLang="en-US" sz="54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274645" y="596767"/>
            <a:ext cx="2473692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公司簡介</a:t>
            </a:r>
            <a:endParaRPr lang="en-US" altLang="zh-TW" sz="4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Company Profile</a:t>
            </a:r>
            <a:endParaRPr lang="zh-TW" altLang="en-US" sz="2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253651" y="2520221"/>
            <a:ext cx="3024075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營運概況</a:t>
            </a:r>
            <a:endParaRPr lang="en-US" altLang="zh-TW" sz="4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Operational Overview</a:t>
            </a:r>
            <a:endParaRPr lang="zh-TW" altLang="en-US" sz="2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252052" y="4414738"/>
            <a:ext cx="2473692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4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未來展望</a:t>
            </a:r>
            <a:endParaRPr lang="en-US" altLang="zh-TW" sz="4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2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Outlook</a:t>
            </a:r>
            <a:endParaRPr lang="zh-TW" altLang="en-US" sz="2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4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83906" y="2935705"/>
            <a:ext cx="3051209" cy="132828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5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01</a:t>
            </a:r>
            <a:endParaRPr lang="zh-TW" altLang="en-US" sz="15000" b="1" dirty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138835" y="2897206"/>
            <a:ext cx="3686504" cy="1328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54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公司簡介</a:t>
            </a:r>
            <a:endParaRPr lang="en-US" altLang="zh-TW" sz="54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  <a:p>
            <a:r>
              <a:rPr lang="en-US" altLang="zh-TW" sz="3000" b="1" dirty="0" smtClean="0">
                <a:solidFill>
                  <a:schemeClr val="bg1">
                    <a:lumMod val="65000"/>
                  </a:schemeClr>
                </a:solidFill>
                <a:latin typeface="Microsoft YaHei" pitchFamily="34" charset="-122"/>
                <a:ea typeface="Microsoft YaHei" pitchFamily="34" charset="-122"/>
              </a:rPr>
              <a:t>Company Profile</a:t>
            </a:r>
            <a:endParaRPr lang="zh-TW" altLang="en-US" sz="3000" b="1" dirty="0" smtClean="0">
              <a:solidFill>
                <a:schemeClr val="bg1">
                  <a:lumMod val="65000"/>
                </a:schemeClr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cxnSp>
        <p:nvCxnSpPr>
          <p:cNvPr id="21" name="直線接點 20"/>
          <p:cNvCxnSpPr/>
          <p:nvPr/>
        </p:nvCxnSpPr>
        <p:spPr>
          <a:xfrm flipV="1">
            <a:off x="4225491" y="3696102"/>
            <a:ext cx="7966509" cy="1925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308341" y="116963"/>
            <a:ext cx="690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基本資料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sp>
        <p:nvSpPr>
          <p:cNvPr id="9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5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graphicFrame>
        <p:nvGraphicFramePr>
          <p:cNvPr id="13" name="資料庫圖表 12"/>
          <p:cNvGraphicFramePr/>
          <p:nvPr/>
        </p:nvGraphicFramePr>
        <p:xfrm>
          <a:off x="417805" y="1007707"/>
          <a:ext cx="4760685" cy="39549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矩形 13"/>
          <p:cNvSpPr/>
          <p:nvPr/>
        </p:nvSpPr>
        <p:spPr>
          <a:xfrm>
            <a:off x="1838059" y="4320072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新台幣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7.26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億</a:t>
            </a:r>
            <a:endParaRPr lang="zh-TW" altLang="en-US" sz="1600" b="1" dirty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831843" y="1178766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新北市三重區興德路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111-8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號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7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樓</a:t>
            </a:r>
            <a:endParaRPr lang="en-US" altLang="zh-TW" sz="1600" b="1" dirty="0" smtClean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831843" y="1953210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1985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年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12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10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日</a:t>
            </a:r>
            <a:endParaRPr lang="zh-TW" altLang="en-US" sz="1600" b="1" dirty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822514" y="2764973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2013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年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10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月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24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日 股票代號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1817</a:t>
            </a:r>
            <a:endParaRPr lang="zh-TW" altLang="en-US" sz="1600" b="1" dirty="0" smtClean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831846" y="3548742"/>
            <a:ext cx="4646645" cy="494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195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人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台灣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1074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人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越南</a:t>
            </a:r>
            <a:r>
              <a:rPr lang="en-US" altLang="zh-TW" sz="1600" b="1" dirty="0" smtClean="0">
                <a:solidFill>
                  <a:schemeClr val="tx1"/>
                </a:solidFill>
                <a:latin typeface="Microsoft YaHei" pitchFamily="34" charset="-122"/>
                <a:ea typeface="Microsoft YaHei" pitchFamily="34" charset="-122"/>
              </a:rPr>
              <a:t>)</a:t>
            </a:r>
            <a:endParaRPr lang="zh-TW" altLang="en-US" sz="1600" b="1" dirty="0">
              <a:solidFill>
                <a:schemeClr val="tx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69569" y="5302900"/>
            <a:ext cx="11510937" cy="9486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Caesar 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凱撒衛浴是亞洲最時尚的衛浴品牌，成立於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1985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年，並於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1996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年赴越南投資設廠，目前共有瓷器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龍頭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浴缸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/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櫥櫃等四大工廠。</a:t>
            </a:r>
            <a:endParaRPr lang="en-US" altLang="zh-TW" sz="1400" b="1" dirty="0" smtClean="0">
              <a:solidFill>
                <a:srgbClr val="0070C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供應鏈與銷售網絡遍佈全球，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2013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年台灣上市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股票代號</a:t>
            </a: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1817)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，是台灣優質上市公司，選購凱撒產品最安心。</a:t>
            </a:r>
            <a:endParaRPr lang="en-US" altLang="zh-TW" sz="1400" b="1" dirty="0" smtClean="0">
              <a:solidFill>
                <a:srgbClr val="0070C0"/>
              </a:solidFill>
              <a:latin typeface="Microsoft YaHei" pitchFamily="34" charset="-122"/>
              <a:ea typeface="Microsoft YaHei" pitchFamily="34" charset="-122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Caesar </a:t>
            </a:r>
            <a:r>
              <a:rPr lang="zh-TW" altLang="en-US" sz="1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凱撒衛浴將持續以最時尚又最實用的產品，為你的生活帶來更多便利與幸福。</a:t>
            </a:r>
            <a:endParaRPr lang="zh-TW" altLang="en-US" sz="1400" b="1" dirty="0">
              <a:solidFill>
                <a:srgbClr val="0070C0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pic>
        <p:nvPicPr>
          <p:cNvPr id="20" name="圖片 19" descr="0A8B2716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73790" y="1053260"/>
            <a:ext cx="5781960" cy="38546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6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40</a:t>
            </a:r>
            <a:r>
              <a:rPr lang="en-US" altLang="zh-TW" sz="3600" b="1" baseline="3000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th</a:t>
            </a:r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ea typeface="Microsoft YaHei" pitchFamily="34" charset="-122"/>
                <a:cs typeface="Calibri" pitchFamily="34" charset="0"/>
              </a:rPr>
              <a:t> Brand Milestones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Calibri" pitchFamily="34" charset="0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2" name="圖片 11" descr="歷史牆700x240cm_小檔.jpg"/>
          <p:cNvPicPr>
            <a:picLocks noChangeAspect="1"/>
          </p:cNvPicPr>
          <p:nvPr/>
        </p:nvPicPr>
        <p:blipFill>
          <a:blip r:embed="rId4" cstate="print"/>
          <a:srcRect l="1938" r="36625" b="9333"/>
          <a:stretch>
            <a:fillRect/>
          </a:stretch>
        </p:blipFill>
        <p:spPr>
          <a:xfrm>
            <a:off x="-19246" y="0"/>
            <a:ext cx="12204833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7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字方塊 16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40</a:t>
            </a:r>
            <a:r>
              <a:rPr lang="en-US" altLang="zh-TW" sz="3600" b="1" baseline="30000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th</a:t>
            </a:r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品牌歷程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2" name="圖片 11" descr="2000px_20251024_CAESAR_A_0316.jpg"/>
          <p:cNvPicPr>
            <a:picLocks noChangeAspect="1"/>
          </p:cNvPicPr>
          <p:nvPr/>
        </p:nvPicPr>
        <p:blipFill>
          <a:blip r:embed="rId4" cstate="print"/>
          <a:srcRect b="892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8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越南凱撒衛浴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 l="2303" r="2333"/>
          <a:stretch>
            <a:fillRect/>
          </a:stretch>
        </p:blipFill>
        <p:spPr bwMode="auto">
          <a:xfrm>
            <a:off x="391886" y="657225"/>
            <a:ext cx="11045371" cy="620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6386286"/>
            <a:ext cx="12192000" cy="47171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4565159" y="903279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666845" y="1010163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852913" y="1047664"/>
            <a:ext cx="737208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年度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21349" y="1347048"/>
            <a:ext cx="725556" cy="369316"/>
          </a:xfrm>
          <a:prstGeom prst="rect">
            <a:avLst/>
          </a:prstGeom>
          <a:noFill/>
        </p:spPr>
        <p:txBody>
          <a:bodyPr wrap="square" lIns="91424" tIns="45712" rIns="91424" bIns="45712">
            <a:spAutoFit/>
          </a:bodyPr>
          <a:lstStyle/>
          <a:p>
            <a:pPr>
              <a:defRPr/>
            </a:pPr>
            <a:r>
              <a:rPr lang="zh-TW" altLang="zh-TW" b="1" kern="100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  <a:cs typeface="Arial" pitchFamily="34" charset="0"/>
              </a:rPr>
              <a:t>項目</a:t>
            </a:r>
            <a:endParaRPr lang="zh-TW" altLang="zh-TW" b="1" kern="100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  <a:cs typeface="Arial" pitchFamily="34" charset="0"/>
            </a:endParaRPr>
          </a:p>
        </p:txBody>
      </p:sp>
      <p:sp>
        <p:nvSpPr>
          <p:cNvPr id="11" name="投影片編號版面配置區 14"/>
          <p:cNvSpPr txBox="1">
            <a:spLocks/>
          </p:cNvSpPr>
          <p:nvPr/>
        </p:nvSpPr>
        <p:spPr>
          <a:xfrm>
            <a:off x="9994900" y="6457952"/>
            <a:ext cx="2133600" cy="365125"/>
          </a:xfrm>
          <a:prstGeom prst="rect">
            <a:avLst/>
          </a:prstGeom>
        </p:spPr>
        <p:txBody>
          <a:bodyPr/>
          <a:lstStyle/>
          <a:p>
            <a:pPr algn="r">
              <a:defRPr/>
            </a:pPr>
            <a:fld id="{73DA0BB7-265A-403C-9275-D587AB510EDC}" type="slidenum">
              <a:rPr lang="zh-TW" altLang="en-US" sz="1400" smtClean="0">
                <a:solidFill>
                  <a:prstClr val="black"/>
                </a:solidFill>
                <a:latin typeface="Microsoft YaHei UI" pitchFamily="34" charset="-122"/>
                <a:ea typeface="Microsoft YaHei UI" pitchFamily="34" charset="-122"/>
              </a:rPr>
              <a:pPr algn="r">
                <a:defRPr/>
              </a:pPr>
              <a:t>9</a:t>
            </a:fld>
            <a:endParaRPr lang="zh-TW" altLang="en-US" sz="1400" dirty="0">
              <a:solidFill>
                <a:prstClr val="black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08341" y="116963"/>
            <a:ext cx="73918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>
                    <a:lumMod val="50000"/>
                  </a:schemeClr>
                </a:solidFill>
                <a:latin typeface="Microsoft YaHei" pitchFamily="34" charset="-122"/>
                <a:ea typeface="Microsoft YaHei" pitchFamily="34" charset="-122"/>
                <a:cs typeface="Calibri" pitchFamily="34" charset="0"/>
              </a:rPr>
              <a:t>全球營運據點</a:t>
            </a:r>
            <a:endParaRPr lang="zh-TW" altLang="en-US" sz="3600" b="1" dirty="0">
              <a:solidFill>
                <a:schemeClr val="bg1">
                  <a:lumMod val="50000"/>
                </a:schemeClr>
              </a:solidFill>
              <a:latin typeface="Microsoft YaHei" pitchFamily="34" charset="-122"/>
              <a:ea typeface="Microsoft YaHei" pitchFamily="34" charset="-122"/>
              <a:cs typeface="Calibri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4555" y="48125"/>
            <a:ext cx="959319" cy="419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783" y="875898"/>
            <a:ext cx="11159331" cy="542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8766" y="703999"/>
            <a:ext cx="2384809" cy="664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7149" y="5871410"/>
            <a:ext cx="3424337" cy="369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訂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80817F"/>
      </a:accent1>
      <a:accent2>
        <a:srgbClr val="F0B327"/>
      </a:accent2>
      <a:accent3>
        <a:srgbClr val="CFD0CF"/>
      </a:accent3>
      <a:accent4>
        <a:srgbClr val="EEF0F2"/>
      </a:accent4>
      <a:accent5>
        <a:srgbClr val="C2C3C0"/>
      </a:accent5>
      <a:accent6>
        <a:srgbClr val="353B3C"/>
      </a:accent6>
      <a:hlink>
        <a:srgbClr val="2998E3"/>
      </a:hlink>
      <a:folHlink>
        <a:srgbClr val="7F723D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5">
  <a:themeElements>
    <a:clrScheme name="宣紙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中庸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主题5" id="{B8EDB911-D765-4A7B-BBC7-40DBB672FBA6}" vid="{AECAB1C0-5DF6-436C-85E8-20094DBE11C0}"/>
    </a:ext>
  </a:extLst>
</a:theme>
</file>

<file path=ppt/theme/theme3.xml><?xml version="1.0" encoding="utf-8"?>
<a:theme xmlns:a="http://schemas.openxmlformats.org/drawingml/2006/main" name="1_Office 主题">
  <a:themeElements>
    <a:clrScheme name="自訂 2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80817F"/>
      </a:accent1>
      <a:accent2>
        <a:srgbClr val="F0B327"/>
      </a:accent2>
      <a:accent3>
        <a:srgbClr val="CFD0CF"/>
      </a:accent3>
      <a:accent4>
        <a:srgbClr val="EEF0F2"/>
      </a:accent4>
      <a:accent5>
        <a:srgbClr val="C2C3C0"/>
      </a:accent5>
      <a:accent6>
        <a:srgbClr val="353B3C"/>
      </a:accent6>
      <a:hlink>
        <a:srgbClr val="2998E3"/>
      </a:hlink>
      <a:folHlink>
        <a:srgbClr val="7F723D"/>
      </a:folHlink>
    </a:clrScheme>
    <a:fontScheme name="Office 古典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33732</TotalTime>
  <Words>1993</Words>
  <Application>Microsoft Office PowerPoint</Application>
  <PresentationFormat>自訂</PresentationFormat>
  <Paragraphs>503</Paragraphs>
  <Slides>28</Slides>
  <Notes>25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28</vt:i4>
      </vt:variant>
    </vt:vector>
  </HeadingPairs>
  <TitlesOfParts>
    <vt:vector size="31" baseType="lpstr">
      <vt:lpstr>Office 主题</vt:lpstr>
      <vt:lpstr>主题5</vt:lpstr>
      <vt:lpstr>1_Office 主题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帐户</dc:creator>
  <cp:lastModifiedBy>李清榮</cp:lastModifiedBy>
  <cp:revision>1252</cp:revision>
  <dcterms:created xsi:type="dcterms:W3CDTF">2015-07-22T02:09:20Z</dcterms:created>
  <dcterms:modified xsi:type="dcterms:W3CDTF">2025-12-15T05:24:49Z</dcterms:modified>
</cp:coreProperties>
</file>