
<file path=[Content_Types].xml><?xml version="1.0" encoding="utf-8"?>
<Types xmlns="http://schemas.openxmlformats.org/package/2006/content-types">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Lst>
  <p:notesMasterIdLst>
    <p:notesMasterId r:id="rId31"/>
  </p:notesMasterIdLst>
  <p:handoutMasterIdLst>
    <p:handoutMasterId r:id="rId32"/>
  </p:handoutMasterIdLst>
  <p:sldIdLst>
    <p:sldId id="801" r:id="rId3"/>
    <p:sldId id="776" r:id="rId4"/>
    <p:sldId id="797" r:id="rId5"/>
    <p:sldId id="778" r:id="rId6"/>
    <p:sldId id="779" r:id="rId7"/>
    <p:sldId id="812" r:id="rId8"/>
    <p:sldId id="815" r:id="rId9"/>
    <p:sldId id="781" r:id="rId10"/>
    <p:sldId id="799" r:id="rId11"/>
    <p:sldId id="783" r:id="rId12"/>
    <p:sldId id="800" r:id="rId13"/>
    <p:sldId id="786" r:id="rId14"/>
    <p:sldId id="787" r:id="rId15"/>
    <p:sldId id="788" r:id="rId16"/>
    <p:sldId id="789" r:id="rId17"/>
    <p:sldId id="811" r:id="rId18"/>
    <p:sldId id="791" r:id="rId19"/>
    <p:sldId id="792" r:id="rId20"/>
    <p:sldId id="793" r:id="rId21"/>
    <p:sldId id="794" r:id="rId22"/>
    <p:sldId id="785" r:id="rId23"/>
    <p:sldId id="802" r:id="rId24"/>
    <p:sldId id="803" r:id="rId25"/>
    <p:sldId id="804" r:id="rId26"/>
    <p:sldId id="813" r:id="rId27"/>
    <p:sldId id="814" r:id="rId28"/>
    <p:sldId id="808" r:id="rId29"/>
    <p:sldId id="809"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08CE8"/>
    <a:srgbClr val="CCFFFF"/>
    <a:srgbClr val="FFCCCC"/>
    <a:srgbClr val="33CCFF"/>
    <a:srgbClr val="FF9999"/>
    <a:srgbClr val="44B2D4"/>
    <a:srgbClr val="005EA4"/>
    <a:srgbClr val="FF7C80"/>
    <a:srgbClr val="3333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46" autoAdjust="0"/>
    <p:restoredTop sz="90897" autoAdjust="0"/>
  </p:normalViewPr>
  <p:slideViewPr>
    <p:cSldViewPr snapToGrid="0">
      <p:cViewPr>
        <p:scale>
          <a:sx n="66" d="100"/>
          <a:sy n="66" d="100"/>
        </p:scale>
        <p:origin x="-412" y="-11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51" d="100"/>
          <a:sy n="51" d="100"/>
        </p:scale>
        <p:origin x="-2744" y="-9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roger_lee\Desktop\Caesar_Roger%20Lee\&#30332;&#35328;&#20154;&#30456;&#38364;&#36039;&#26009;\&#27861;&#35498;&#26371;&#36039;&#26009;&#33936;&#38598;\&#27861;&#35498;&#26371;&#36039;&#26009;&#33936;&#38598;.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tx>
            <c:strRef>
              <c:f>'EPS(年)'!$B$3</c:f>
              <c:strCache>
                <c:ptCount val="1"/>
                <c:pt idx="0">
                  <c:v>EPS</c:v>
                </c:pt>
              </c:strCache>
            </c:strRef>
          </c:tx>
          <c:dLbls>
            <c:dLbl>
              <c:idx val="0"/>
              <c:spPr/>
              <c:txPr>
                <a:bodyPr/>
                <a:lstStyle/>
                <a:p>
                  <a:pPr>
                    <a:defRPr>
                      <a:solidFill>
                        <a:srgbClr val="002060"/>
                      </a:solidFill>
                    </a:defRPr>
                  </a:pPr>
                  <a:endParaRPr lang="zh-TW"/>
                </a:p>
              </c:txPr>
            </c:dLbl>
            <c:dLbl>
              <c:idx val="1"/>
              <c:spPr/>
              <c:txPr>
                <a:bodyPr/>
                <a:lstStyle/>
                <a:p>
                  <a:pPr>
                    <a:defRPr>
                      <a:solidFill>
                        <a:srgbClr val="002060"/>
                      </a:solidFill>
                    </a:defRPr>
                  </a:pPr>
                  <a:endParaRPr lang="zh-TW"/>
                </a:p>
              </c:txPr>
            </c:dLbl>
            <c:dLbl>
              <c:idx val="2"/>
              <c:spPr/>
              <c:txPr>
                <a:bodyPr/>
                <a:lstStyle/>
                <a:p>
                  <a:pPr>
                    <a:defRPr>
                      <a:solidFill>
                        <a:srgbClr val="002060"/>
                      </a:solidFill>
                    </a:defRPr>
                  </a:pPr>
                  <a:endParaRPr lang="zh-TW"/>
                </a:p>
              </c:txPr>
            </c:dLbl>
            <c:dLbl>
              <c:idx val="3"/>
              <c:spPr/>
              <c:txPr>
                <a:bodyPr/>
                <a:lstStyle/>
                <a:p>
                  <a:pPr>
                    <a:defRPr>
                      <a:solidFill>
                        <a:srgbClr val="002060"/>
                      </a:solidFill>
                    </a:defRPr>
                  </a:pPr>
                  <a:endParaRPr lang="zh-TW"/>
                </a:p>
              </c:txPr>
            </c:dLbl>
            <c:dLbl>
              <c:idx val="4"/>
              <c:spPr/>
              <c:txPr>
                <a:bodyPr/>
                <a:lstStyle/>
                <a:p>
                  <a:pPr>
                    <a:defRPr>
                      <a:solidFill>
                        <a:srgbClr val="002060"/>
                      </a:solidFill>
                    </a:defRPr>
                  </a:pPr>
                  <a:endParaRPr lang="zh-TW"/>
                </a:p>
              </c:txPr>
            </c:dLbl>
            <c:dLbl>
              <c:idx val="5"/>
              <c:spPr/>
              <c:txPr>
                <a:bodyPr/>
                <a:lstStyle/>
                <a:p>
                  <a:pPr>
                    <a:defRPr>
                      <a:solidFill>
                        <a:srgbClr val="002060"/>
                      </a:solidFill>
                    </a:defRPr>
                  </a:pPr>
                  <a:endParaRPr lang="zh-TW"/>
                </a:p>
              </c:txPr>
            </c:dLbl>
            <c:dLbl>
              <c:idx val="6"/>
              <c:spPr/>
              <c:txPr>
                <a:bodyPr/>
                <a:lstStyle/>
                <a:p>
                  <a:pPr>
                    <a:defRPr>
                      <a:solidFill>
                        <a:srgbClr val="002060"/>
                      </a:solidFill>
                    </a:defRPr>
                  </a:pPr>
                  <a:endParaRPr lang="zh-TW"/>
                </a:p>
              </c:txPr>
            </c:dLbl>
            <c:dLbl>
              <c:idx val="7"/>
              <c:spPr/>
              <c:txPr>
                <a:bodyPr/>
                <a:lstStyle/>
                <a:p>
                  <a:pPr>
                    <a:defRPr>
                      <a:solidFill>
                        <a:srgbClr val="002060"/>
                      </a:solidFill>
                    </a:defRPr>
                  </a:pPr>
                  <a:endParaRPr lang="zh-TW"/>
                </a:p>
              </c:txPr>
            </c:dLbl>
            <c:dLbl>
              <c:idx val="8"/>
              <c:spPr/>
              <c:txPr>
                <a:bodyPr/>
                <a:lstStyle/>
                <a:p>
                  <a:pPr>
                    <a:defRPr>
                      <a:solidFill>
                        <a:srgbClr val="002060"/>
                      </a:solidFill>
                    </a:defRPr>
                  </a:pPr>
                  <a:endParaRPr lang="zh-TW"/>
                </a:p>
              </c:txPr>
            </c:dLbl>
            <c:dLbl>
              <c:idx val="9"/>
              <c:spPr/>
              <c:txPr>
                <a:bodyPr/>
                <a:lstStyle/>
                <a:p>
                  <a:pPr>
                    <a:defRPr>
                      <a:solidFill>
                        <a:srgbClr val="002060"/>
                      </a:solidFill>
                    </a:defRPr>
                  </a:pPr>
                  <a:endParaRPr lang="zh-TW"/>
                </a:p>
              </c:txPr>
            </c:dLbl>
            <c:dLbl>
              <c:idx val="10"/>
              <c:spPr/>
              <c:txPr>
                <a:bodyPr/>
                <a:lstStyle/>
                <a:p>
                  <a:pPr>
                    <a:defRPr>
                      <a:solidFill>
                        <a:srgbClr val="002060"/>
                      </a:solidFill>
                    </a:defRPr>
                  </a:pPr>
                  <a:endParaRPr lang="zh-TW"/>
                </a:p>
              </c:txPr>
            </c:dLbl>
            <c:showVal val="1"/>
          </c:dLbls>
          <c:cat>
            <c:numRef>
              <c:f>'EPS(年)'!$C$2:$N$2</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'EPS(年)'!$C$3:$N$3</c:f>
              <c:numCache>
                <c:formatCode>#,##0.00_ </c:formatCode>
                <c:ptCount val="12"/>
                <c:pt idx="0">
                  <c:v>2.54</c:v>
                </c:pt>
                <c:pt idx="1">
                  <c:v>2.5099999999999998</c:v>
                </c:pt>
                <c:pt idx="2">
                  <c:v>3.18</c:v>
                </c:pt>
                <c:pt idx="3">
                  <c:v>3.4</c:v>
                </c:pt>
                <c:pt idx="4">
                  <c:v>3.58</c:v>
                </c:pt>
                <c:pt idx="5">
                  <c:v>3.5</c:v>
                </c:pt>
                <c:pt idx="6">
                  <c:v>2.48</c:v>
                </c:pt>
                <c:pt idx="7">
                  <c:v>3.04</c:v>
                </c:pt>
                <c:pt idx="8">
                  <c:v>3.07</c:v>
                </c:pt>
                <c:pt idx="9">
                  <c:v>4.04</c:v>
                </c:pt>
                <c:pt idx="10">
                  <c:v>3.27</c:v>
                </c:pt>
                <c:pt idx="11">
                  <c:v>4.37</c:v>
                </c:pt>
              </c:numCache>
            </c:numRef>
          </c:val>
        </c:ser>
        <c:dLbls>
          <c:showVal val="1"/>
        </c:dLbls>
        <c:gapWidth val="75"/>
        <c:axId val="119872896"/>
        <c:axId val="119882880"/>
      </c:barChart>
      <c:lineChart>
        <c:grouping val="standard"/>
        <c:ser>
          <c:idx val="1"/>
          <c:order val="1"/>
          <c:tx>
            <c:strRef>
              <c:f>'EPS(年)'!$B$4</c:f>
              <c:strCache>
                <c:ptCount val="1"/>
                <c:pt idx="0">
                  <c:v>Cash Dividends</c:v>
                </c:pt>
              </c:strCache>
            </c:strRef>
          </c:tx>
          <c:spPr>
            <a:ln w="53975">
              <a:solidFill>
                <a:srgbClr val="C00000"/>
              </a:solidFill>
            </a:ln>
          </c:spPr>
          <c:marker>
            <c:symbol val="circle"/>
            <c:size val="13"/>
            <c:spPr>
              <a:solidFill>
                <a:srgbClr val="C00000"/>
              </a:solidFill>
              <a:ln w="3175"/>
            </c:spPr>
          </c:marker>
          <c:dLbls>
            <c:dLbl>
              <c:idx val="0"/>
              <c:layout>
                <c:manualLayout>
                  <c:x val="-3.5343035343035345E-2"/>
                  <c:y val="4.8661800486617855E-2"/>
                </c:manualLayout>
              </c:layout>
              <c:showVal val="1"/>
            </c:dLbl>
            <c:dLbl>
              <c:idx val="1"/>
              <c:layout>
                <c:manualLayout>
                  <c:x val="-3.5343035343035345E-2"/>
                  <c:y val="7.2992700729927737E-2"/>
                </c:manualLayout>
              </c:layout>
              <c:showVal val="1"/>
            </c:dLbl>
            <c:dLbl>
              <c:idx val="2"/>
              <c:layout>
                <c:manualLayout>
                  <c:x val="-3.5343035343035345E-2"/>
                  <c:y val="7.785888077858881E-2"/>
                </c:manualLayout>
              </c:layout>
              <c:showVal val="1"/>
            </c:dLbl>
            <c:dLbl>
              <c:idx val="3"/>
              <c:layout>
                <c:manualLayout>
                  <c:x val="-3.7422037422037452E-2"/>
                  <c:y val="8.7591240875912468E-2"/>
                </c:manualLayout>
              </c:layout>
              <c:spPr>
                <a:ln w="9525"/>
              </c:spPr>
              <c:txPr>
                <a:bodyPr/>
                <a:lstStyle/>
                <a:p>
                  <a:pPr>
                    <a:defRPr>
                      <a:solidFill>
                        <a:srgbClr val="C00000"/>
                      </a:solidFill>
                    </a:defRPr>
                  </a:pPr>
                  <a:endParaRPr lang="zh-TW"/>
                </a:p>
              </c:txPr>
              <c:showVal val="1"/>
            </c:dLbl>
            <c:dLbl>
              <c:idx val="4"/>
              <c:layout>
                <c:manualLayout>
                  <c:x val="-3.7422037422037452E-2"/>
                  <c:y val="8.2725060827251715E-2"/>
                </c:manualLayout>
              </c:layout>
              <c:showVal val="1"/>
            </c:dLbl>
            <c:dLbl>
              <c:idx val="5"/>
              <c:layout>
                <c:manualLayout>
                  <c:x val="-3.7422037422037452E-2"/>
                  <c:y val="7.785888077858881E-2"/>
                </c:manualLayout>
              </c:layout>
              <c:showVal val="1"/>
            </c:dLbl>
            <c:dLbl>
              <c:idx val="6"/>
              <c:layout>
                <c:manualLayout>
                  <c:x val="-3.7422201122988531E-2"/>
                  <c:y val="7.2992700729927737E-2"/>
                </c:manualLayout>
              </c:layout>
              <c:showVal val="1"/>
            </c:dLbl>
            <c:dLbl>
              <c:idx val="7"/>
              <c:layout>
                <c:manualLayout>
                  <c:x val="-3.9501039501039552E-2"/>
                  <c:y val="8.7591240875912468E-2"/>
                </c:manualLayout>
              </c:layout>
              <c:showVal val="1"/>
            </c:dLbl>
            <c:dLbl>
              <c:idx val="8"/>
              <c:layout>
                <c:manualLayout>
                  <c:x val="-3.9501039501039552E-2"/>
                  <c:y val="7.2992700729927737E-2"/>
                </c:manualLayout>
              </c:layout>
              <c:showVal val="1"/>
            </c:dLbl>
            <c:dLbl>
              <c:idx val="9"/>
              <c:layout>
                <c:manualLayout>
                  <c:x val="-3.7422037422037452E-2"/>
                  <c:y val="8.7591240875912468E-2"/>
                </c:manualLayout>
              </c:layout>
              <c:showVal val="1"/>
            </c:dLbl>
            <c:dLbl>
              <c:idx val="10"/>
              <c:layout>
                <c:manualLayout>
                  <c:x val="-2.8458983799246423E-2"/>
                  <c:y val="6.8126581184783569E-2"/>
                </c:manualLayout>
              </c:layout>
              <c:showVal val="1"/>
            </c:dLbl>
            <c:dLbl>
              <c:idx val="11"/>
              <c:layout>
                <c:manualLayout>
                  <c:x val="-2.2527099670126251E-2"/>
                  <c:y val="-7.3166951812937253E-2"/>
                </c:manualLayout>
              </c:layout>
              <c:showVal val="1"/>
            </c:dLbl>
            <c:txPr>
              <a:bodyPr/>
              <a:lstStyle/>
              <a:p>
                <a:pPr>
                  <a:defRPr>
                    <a:solidFill>
                      <a:srgbClr val="C00000"/>
                    </a:solidFill>
                  </a:defRPr>
                </a:pPr>
                <a:endParaRPr lang="zh-TW"/>
              </a:p>
            </c:txPr>
            <c:showVal val="1"/>
          </c:dLbls>
          <c:cat>
            <c:numRef>
              <c:f>'EPS(年)'!$C$2:$N$2</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'EPS(年)'!$C$4:$N$4</c:f>
              <c:numCache>
                <c:formatCode>#,##0.00_ </c:formatCode>
                <c:ptCount val="12"/>
                <c:pt idx="0">
                  <c:v>1.6</c:v>
                </c:pt>
                <c:pt idx="1">
                  <c:v>1.8</c:v>
                </c:pt>
                <c:pt idx="2">
                  <c:v>2</c:v>
                </c:pt>
                <c:pt idx="3">
                  <c:v>2.2000000000000002</c:v>
                </c:pt>
                <c:pt idx="4">
                  <c:v>2.2999999999999998</c:v>
                </c:pt>
                <c:pt idx="5">
                  <c:v>2.2999999999999998</c:v>
                </c:pt>
                <c:pt idx="6">
                  <c:v>1.71</c:v>
                </c:pt>
                <c:pt idx="7">
                  <c:v>2</c:v>
                </c:pt>
                <c:pt idx="8">
                  <c:v>2</c:v>
                </c:pt>
                <c:pt idx="9">
                  <c:v>2.2999999999999998</c:v>
                </c:pt>
                <c:pt idx="10">
                  <c:v>1.8</c:v>
                </c:pt>
                <c:pt idx="11">
                  <c:v>2.4</c:v>
                </c:pt>
              </c:numCache>
            </c:numRef>
          </c:val>
        </c:ser>
        <c:dLbls>
          <c:showVal val="1"/>
        </c:dLbls>
        <c:marker val="1"/>
        <c:axId val="119872896"/>
        <c:axId val="119882880"/>
      </c:lineChart>
      <c:catAx>
        <c:axId val="119872896"/>
        <c:scaling>
          <c:orientation val="minMax"/>
        </c:scaling>
        <c:axPos val="b"/>
        <c:numFmt formatCode="General" sourceLinked="1"/>
        <c:majorTickMark val="none"/>
        <c:tickLblPos val="nextTo"/>
        <c:txPr>
          <a:bodyPr/>
          <a:lstStyle/>
          <a:p>
            <a:pPr>
              <a:defRPr sz="1600"/>
            </a:pPr>
            <a:endParaRPr lang="zh-TW"/>
          </a:p>
        </c:txPr>
        <c:crossAx val="119882880"/>
        <c:crosses val="autoZero"/>
        <c:auto val="1"/>
        <c:lblAlgn val="ctr"/>
        <c:lblOffset val="100"/>
      </c:catAx>
      <c:valAx>
        <c:axId val="119882880"/>
        <c:scaling>
          <c:orientation val="minMax"/>
        </c:scaling>
        <c:axPos val="l"/>
        <c:numFmt formatCode="#,##0.00_ " sourceLinked="1"/>
        <c:majorTickMark val="none"/>
        <c:tickLblPos val="nextTo"/>
        <c:txPr>
          <a:bodyPr/>
          <a:lstStyle/>
          <a:p>
            <a:pPr>
              <a:defRPr sz="1600"/>
            </a:pPr>
            <a:endParaRPr lang="zh-TW"/>
          </a:p>
        </c:txPr>
        <c:crossAx val="119872896"/>
        <c:crosses val="autoZero"/>
        <c:crossBetween val="between"/>
        <c:majorUnit val="1"/>
      </c:valAx>
    </c:plotArea>
    <c:legend>
      <c:legendPos val="b"/>
      <c:layout>
        <c:manualLayout>
          <c:xMode val="edge"/>
          <c:yMode val="edge"/>
          <c:x val="0.11907216494845436"/>
          <c:y val="3.6014565975863291E-2"/>
          <c:w val="0.21030927835051538"/>
          <c:h val="0.15096941802845087"/>
        </c:manualLayout>
      </c:layout>
    </c:legend>
    <c:plotVisOnly val="1"/>
    <c:dispBlanksAs val="gap"/>
  </c:chart>
  <c:txPr>
    <a:bodyPr/>
    <a:lstStyle/>
    <a:p>
      <a:pPr>
        <a:defRPr sz="2000" b="1">
          <a:latin typeface="Microsoft YaHei" pitchFamily="34" charset="-122"/>
          <a:ea typeface="Microsoft YaHei" pitchFamily="34" charset="-122"/>
        </a:defRPr>
      </a:pPr>
      <a:endParaRPr lang="zh-TW"/>
    </a:p>
  </c:tx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4E995-F63D-4043-903A-FB824FE6CC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072647CB-1B95-4644-9579-A84221425E31}">
      <dgm:prSet phldrT="[文字]" custT="1"/>
      <dgm:spPr>
        <a:solidFill>
          <a:srgbClr val="005EA4"/>
        </a:solidFill>
      </dgm:spPr>
      <dgm:t>
        <a:bodyPr/>
        <a:lstStyle/>
        <a:p>
          <a:pPr algn="l"/>
          <a:r>
            <a:rPr lang="en-US" altLang="zh-TW" sz="1400" b="1" kern="1200" dirty="0" smtClean="0">
              <a:latin typeface="Calibri" pitchFamily="34" charset="0"/>
              <a:ea typeface="Microsoft YaHei" pitchFamily="34" charset="-122"/>
              <a:cs typeface="Calibri" pitchFamily="34" charset="0"/>
            </a:rPr>
            <a:t>Headquarters</a:t>
          </a:r>
          <a:endParaRPr lang="zh-TW" altLang="en-US" sz="1400" b="1" kern="1200" dirty="0" smtClean="0">
            <a:latin typeface="Calibri" pitchFamily="34" charset="0"/>
            <a:ea typeface="Microsoft YaHei" pitchFamily="34" charset="-122"/>
            <a:cs typeface="Calibri" pitchFamily="34" charset="0"/>
          </a:endParaRPr>
        </a:p>
      </dgm:t>
    </dgm:pt>
    <dgm:pt modelId="{10D892B1-1028-4CC2-8BAB-E443DC3F1079}" type="parTrans" cxnId="{882D7593-F90E-4A11-A53E-12B719C7DC63}">
      <dgm:prSet/>
      <dgm:spPr/>
      <dgm:t>
        <a:bodyPr/>
        <a:lstStyle/>
        <a:p>
          <a:endParaRPr lang="zh-TW" altLang="en-US"/>
        </a:p>
      </dgm:t>
    </dgm:pt>
    <dgm:pt modelId="{ECF24807-9192-415F-8423-63587532E993}" type="sibTrans" cxnId="{882D7593-F90E-4A11-A53E-12B719C7DC63}">
      <dgm:prSet/>
      <dgm:spPr/>
      <dgm:t>
        <a:bodyPr/>
        <a:lstStyle/>
        <a:p>
          <a:endParaRPr lang="zh-TW" altLang="en-US"/>
        </a:p>
      </dgm:t>
    </dgm:pt>
    <dgm:pt modelId="{1017E33F-47D3-44C8-919A-F9B96F38AB01}">
      <dgm:prSet phldrT="[文字]" custT="1"/>
      <dgm:spPr>
        <a:solidFill>
          <a:srgbClr val="005EA4"/>
        </a:solidFill>
      </dgm:spPr>
      <dgm:t>
        <a:bodyPr/>
        <a:lstStyle/>
        <a:p>
          <a:pPr algn="l"/>
          <a:r>
            <a:rPr lang="en-US" altLang="zh-TW" sz="1800" b="1" kern="1200" dirty="0" smtClean="0">
              <a:latin typeface="Calibri" pitchFamily="34" charset="0"/>
              <a:ea typeface="Microsoft YaHei" pitchFamily="34" charset="-122"/>
              <a:cs typeface="Calibri" pitchFamily="34" charset="0"/>
            </a:rPr>
            <a:t>Founded</a:t>
          </a:r>
          <a:endParaRPr lang="zh-TW" altLang="en-US" sz="1800" b="1" kern="1200" dirty="0" smtClean="0">
            <a:latin typeface="Calibri" pitchFamily="34" charset="0"/>
            <a:ea typeface="Microsoft YaHei" pitchFamily="34" charset="-122"/>
            <a:cs typeface="Calibri" pitchFamily="34" charset="0"/>
          </a:endParaRPr>
        </a:p>
      </dgm:t>
    </dgm:pt>
    <dgm:pt modelId="{F5428C9A-2B15-4E36-A99B-A59ABC5F2F3F}" type="parTrans" cxnId="{0589D798-BBA6-4B7A-82E6-BA12E86B0645}">
      <dgm:prSet/>
      <dgm:spPr/>
      <dgm:t>
        <a:bodyPr/>
        <a:lstStyle/>
        <a:p>
          <a:endParaRPr lang="zh-TW" altLang="en-US"/>
        </a:p>
      </dgm:t>
    </dgm:pt>
    <dgm:pt modelId="{6F4EC049-92BC-4A5A-BDE8-BFD1694544FE}" type="sibTrans" cxnId="{0589D798-BBA6-4B7A-82E6-BA12E86B0645}">
      <dgm:prSet/>
      <dgm:spPr/>
      <dgm:t>
        <a:bodyPr/>
        <a:lstStyle/>
        <a:p>
          <a:endParaRPr lang="zh-TW" altLang="en-US"/>
        </a:p>
      </dgm:t>
    </dgm:pt>
    <dgm:pt modelId="{7FA3D26D-2E88-44D3-8413-2576DABBC5C9}">
      <dgm:prSet phldrT="[文字]" custT="1"/>
      <dgm:spPr>
        <a:solidFill>
          <a:srgbClr val="005EA4"/>
        </a:solidFill>
      </dgm:spPr>
      <dgm:t>
        <a:bodyPr/>
        <a:lstStyle/>
        <a:p>
          <a:pPr algn="l"/>
          <a:r>
            <a:rPr lang="en-US" altLang="zh-TW" sz="1800" b="1" kern="1200" dirty="0" smtClean="0">
              <a:latin typeface="Calibri" pitchFamily="34" charset="0"/>
              <a:ea typeface="Microsoft YaHei" pitchFamily="34" charset="-122"/>
              <a:cs typeface="Calibri" pitchFamily="34" charset="0"/>
            </a:rPr>
            <a:t>IPO</a:t>
          </a:r>
          <a:endParaRPr lang="zh-TW" altLang="en-US" sz="1800" b="1" kern="1200" dirty="0" smtClean="0">
            <a:latin typeface="Calibri" pitchFamily="34" charset="0"/>
            <a:ea typeface="Microsoft YaHei" pitchFamily="34" charset="-122"/>
            <a:cs typeface="Calibri" pitchFamily="34" charset="0"/>
          </a:endParaRPr>
        </a:p>
      </dgm:t>
    </dgm:pt>
    <dgm:pt modelId="{B5000C95-E2F9-4643-B4D3-B9E5EBA5F51E}" type="parTrans" cxnId="{89DBEFD7-3F3F-45C6-B6B5-688C91CBF0E0}">
      <dgm:prSet/>
      <dgm:spPr/>
      <dgm:t>
        <a:bodyPr/>
        <a:lstStyle/>
        <a:p>
          <a:endParaRPr lang="zh-TW" altLang="en-US"/>
        </a:p>
      </dgm:t>
    </dgm:pt>
    <dgm:pt modelId="{3FCFDB4C-7D57-477F-BC22-6C5FD13740BE}" type="sibTrans" cxnId="{89DBEFD7-3F3F-45C6-B6B5-688C91CBF0E0}">
      <dgm:prSet/>
      <dgm:spPr/>
      <dgm:t>
        <a:bodyPr/>
        <a:lstStyle/>
        <a:p>
          <a:endParaRPr lang="zh-TW" altLang="en-US"/>
        </a:p>
      </dgm:t>
    </dgm:pt>
    <dgm:pt modelId="{3BEEB2E3-6EF4-4B18-97BD-8E5F0BEA355F}">
      <dgm:prSet custT="1"/>
      <dgm:spPr>
        <a:solidFill>
          <a:srgbClr val="005EA4"/>
        </a:solidFill>
      </dgm:spPr>
      <dgm:t>
        <a:bodyPr/>
        <a:lstStyle/>
        <a:p>
          <a:pPr algn="l"/>
          <a:r>
            <a:rPr lang="en-US" altLang="zh-TW" sz="1800" b="1" kern="1200" dirty="0" smtClean="0">
              <a:latin typeface="Calibri" pitchFamily="34" charset="0"/>
              <a:ea typeface="Microsoft YaHei" pitchFamily="34" charset="-122"/>
              <a:cs typeface="Calibri" pitchFamily="34" charset="0"/>
            </a:rPr>
            <a:t>ISO</a:t>
          </a:r>
          <a:endParaRPr lang="zh-TW" altLang="en-US" sz="1800" b="1" kern="1200" dirty="0" smtClean="0">
            <a:latin typeface="Calibri" pitchFamily="34" charset="0"/>
            <a:ea typeface="Microsoft YaHei" pitchFamily="34" charset="-122"/>
            <a:cs typeface="Calibri" pitchFamily="34" charset="0"/>
          </a:endParaRPr>
        </a:p>
      </dgm:t>
    </dgm:pt>
    <dgm:pt modelId="{1FCF6622-03ED-4259-A519-1F2E3B385E89}" type="parTrans" cxnId="{229C1552-58F2-46F9-8DB9-D561181ED1BE}">
      <dgm:prSet/>
      <dgm:spPr/>
      <dgm:t>
        <a:bodyPr/>
        <a:lstStyle/>
        <a:p>
          <a:endParaRPr lang="zh-TW" altLang="en-US"/>
        </a:p>
      </dgm:t>
    </dgm:pt>
    <dgm:pt modelId="{B9BA0778-3052-48C8-A74D-083579D62684}" type="sibTrans" cxnId="{229C1552-58F2-46F9-8DB9-D561181ED1BE}">
      <dgm:prSet/>
      <dgm:spPr/>
      <dgm:t>
        <a:bodyPr/>
        <a:lstStyle/>
        <a:p>
          <a:endParaRPr lang="zh-TW" altLang="en-US"/>
        </a:p>
      </dgm:t>
    </dgm:pt>
    <dgm:pt modelId="{FCDDCCEB-F1F5-4CC3-8700-84919995C63F}">
      <dgm:prSet/>
      <dgm:spPr/>
      <dgm:t>
        <a:bodyPr/>
        <a:lstStyle/>
        <a:p>
          <a:endParaRPr lang="zh-TW" altLang="en-US" dirty="0"/>
        </a:p>
      </dgm:t>
    </dgm:pt>
    <dgm:pt modelId="{264298F6-650B-4E14-9557-582339DCDA24}" type="parTrans" cxnId="{F6AC4CF6-52E4-43B9-8635-23B34FDBDC2E}">
      <dgm:prSet/>
      <dgm:spPr/>
      <dgm:t>
        <a:bodyPr/>
        <a:lstStyle/>
        <a:p>
          <a:endParaRPr lang="zh-TW" altLang="en-US"/>
        </a:p>
      </dgm:t>
    </dgm:pt>
    <dgm:pt modelId="{206BC73F-1EDF-4AD0-83BB-9C5F2B554545}" type="sibTrans" cxnId="{F6AC4CF6-52E4-43B9-8635-23B34FDBDC2E}">
      <dgm:prSet/>
      <dgm:spPr/>
      <dgm:t>
        <a:bodyPr/>
        <a:lstStyle/>
        <a:p>
          <a:endParaRPr lang="zh-TW" altLang="en-US"/>
        </a:p>
      </dgm:t>
    </dgm:pt>
    <dgm:pt modelId="{3614A8BF-11CC-4905-9626-1D62FCB5CF5D}">
      <dgm:prSet/>
      <dgm:spPr/>
      <dgm:t>
        <a:bodyPr/>
        <a:lstStyle/>
        <a:p>
          <a:endParaRPr lang="zh-TW" altLang="en-US" dirty="0"/>
        </a:p>
      </dgm:t>
    </dgm:pt>
    <dgm:pt modelId="{A387F3B4-BCF9-45D6-B189-7772B5D00FD8}" type="parTrans" cxnId="{F028052F-F3CA-48AD-A920-84FDBCE47BF6}">
      <dgm:prSet/>
      <dgm:spPr/>
      <dgm:t>
        <a:bodyPr/>
        <a:lstStyle/>
        <a:p>
          <a:endParaRPr lang="zh-TW" altLang="en-US"/>
        </a:p>
      </dgm:t>
    </dgm:pt>
    <dgm:pt modelId="{47AF0E93-09EB-43DE-B306-8A3EA5221A8E}" type="sibTrans" cxnId="{F028052F-F3CA-48AD-A920-84FDBCE47BF6}">
      <dgm:prSet/>
      <dgm:spPr/>
      <dgm:t>
        <a:bodyPr/>
        <a:lstStyle/>
        <a:p>
          <a:endParaRPr lang="zh-TW" altLang="en-US"/>
        </a:p>
      </dgm:t>
    </dgm:pt>
    <dgm:pt modelId="{4A090B0B-100F-4819-B562-C865ED65016E}">
      <dgm:prSet phldrT="[文字]"/>
      <dgm:spPr/>
      <dgm:t>
        <a:bodyPr/>
        <a:lstStyle/>
        <a:p>
          <a:endParaRPr lang="zh-TW" altLang="en-US" dirty="0"/>
        </a:p>
      </dgm:t>
    </dgm:pt>
    <dgm:pt modelId="{0D901937-C024-492A-8C5F-82545C148E21}" type="sibTrans" cxnId="{5A0D62F4-B9B8-4ED7-84C1-8C51DBDB3C4C}">
      <dgm:prSet/>
      <dgm:spPr/>
      <dgm:t>
        <a:bodyPr/>
        <a:lstStyle/>
        <a:p>
          <a:endParaRPr lang="zh-TW" altLang="en-US"/>
        </a:p>
      </dgm:t>
    </dgm:pt>
    <dgm:pt modelId="{AEF6FBB9-5D5F-429B-B699-70CD5E347FD5}" type="parTrans" cxnId="{5A0D62F4-B9B8-4ED7-84C1-8C51DBDB3C4C}">
      <dgm:prSet/>
      <dgm:spPr/>
      <dgm:t>
        <a:bodyPr/>
        <a:lstStyle/>
        <a:p>
          <a:endParaRPr lang="zh-TW" altLang="en-US"/>
        </a:p>
      </dgm:t>
    </dgm:pt>
    <dgm:pt modelId="{254D9E6A-951A-40CC-90CC-8F48C8BFB571}">
      <dgm:prSet phldrT="[文字]"/>
      <dgm:spPr/>
      <dgm:t>
        <a:bodyPr/>
        <a:lstStyle/>
        <a:p>
          <a:endParaRPr lang="zh-TW" altLang="en-US" dirty="0"/>
        </a:p>
      </dgm:t>
    </dgm:pt>
    <dgm:pt modelId="{A8F3FD1A-6515-4DEB-9D96-00ED4F22AE7D}" type="parTrans" cxnId="{BE7A98FF-F1C9-4ED6-BF1E-A8DC7C5E6544}">
      <dgm:prSet/>
      <dgm:spPr/>
      <dgm:t>
        <a:bodyPr/>
        <a:lstStyle/>
        <a:p>
          <a:endParaRPr lang="zh-TW" altLang="en-US"/>
        </a:p>
      </dgm:t>
    </dgm:pt>
    <dgm:pt modelId="{6AA6B11F-B8F5-4695-825E-8C2F49FCE11F}" type="sibTrans" cxnId="{BE7A98FF-F1C9-4ED6-BF1E-A8DC7C5E6544}">
      <dgm:prSet/>
      <dgm:spPr/>
      <dgm:t>
        <a:bodyPr/>
        <a:lstStyle/>
        <a:p>
          <a:endParaRPr lang="zh-TW" altLang="en-US"/>
        </a:p>
      </dgm:t>
    </dgm:pt>
    <dgm:pt modelId="{916FC7A6-306E-41F1-81BF-2A9DAC589CCA}">
      <dgm:prSet custT="1"/>
      <dgm:spPr>
        <a:solidFill>
          <a:srgbClr val="005EA4"/>
        </a:solidFill>
      </dgm:spPr>
      <dgm:t>
        <a:bodyPr/>
        <a:lstStyle/>
        <a:p>
          <a:pPr algn="l"/>
          <a:r>
            <a:rPr lang="en-US" altLang="zh-TW" sz="1400" b="1" kern="1200" dirty="0" smtClean="0">
              <a:latin typeface="Calibri" pitchFamily="34" charset="0"/>
              <a:ea typeface="Microsoft YaHei" pitchFamily="34" charset="-122"/>
              <a:cs typeface="Calibri" pitchFamily="34" charset="0"/>
            </a:rPr>
            <a:t>Number of Employees</a:t>
          </a:r>
          <a:endParaRPr lang="zh-TW" altLang="en-US" sz="1400" b="1" kern="1200" dirty="0" smtClean="0">
            <a:latin typeface="Calibri" pitchFamily="34" charset="0"/>
            <a:ea typeface="Microsoft YaHei" pitchFamily="34" charset="-122"/>
            <a:cs typeface="Calibri" pitchFamily="34" charset="0"/>
          </a:endParaRPr>
        </a:p>
      </dgm:t>
    </dgm:pt>
    <dgm:pt modelId="{BE6562C9-0E0C-48C5-87DD-6AE2DEF0AF74}" type="sibTrans" cxnId="{C376C61F-6B2C-44F5-B647-3A0D3696B8D0}">
      <dgm:prSet/>
      <dgm:spPr/>
      <dgm:t>
        <a:bodyPr/>
        <a:lstStyle/>
        <a:p>
          <a:endParaRPr lang="zh-TW" altLang="en-US"/>
        </a:p>
      </dgm:t>
    </dgm:pt>
    <dgm:pt modelId="{B03BCE4A-A371-4E86-ADF0-49BE38C7B868}" type="parTrans" cxnId="{C376C61F-6B2C-44F5-B647-3A0D3696B8D0}">
      <dgm:prSet/>
      <dgm:spPr/>
      <dgm:t>
        <a:bodyPr/>
        <a:lstStyle/>
        <a:p>
          <a:endParaRPr lang="zh-TW" altLang="en-US"/>
        </a:p>
      </dgm:t>
    </dgm:pt>
    <dgm:pt modelId="{17C8F99F-F5EA-41CF-9D0C-CA6034237BF5}">
      <dgm:prSet/>
      <dgm:spPr/>
      <dgm:t>
        <a:bodyPr/>
        <a:lstStyle/>
        <a:p>
          <a:endParaRPr lang="zh-TW" altLang="en-US" dirty="0"/>
        </a:p>
      </dgm:t>
    </dgm:pt>
    <dgm:pt modelId="{51EF5BC2-750E-4107-9360-8ABE4B5344F5}" type="parTrans" cxnId="{E02D0B38-294B-4EC8-91B1-3F4F6BB83043}">
      <dgm:prSet/>
      <dgm:spPr/>
      <dgm:t>
        <a:bodyPr/>
        <a:lstStyle/>
        <a:p>
          <a:endParaRPr lang="zh-TW" altLang="en-US"/>
        </a:p>
      </dgm:t>
    </dgm:pt>
    <dgm:pt modelId="{A177E29E-E2B6-4A96-BB79-70382C57BF34}" type="sibTrans" cxnId="{E02D0B38-294B-4EC8-91B1-3F4F6BB83043}">
      <dgm:prSet/>
      <dgm:spPr/>
      <dgm:t>
        <a:bodyPr/>
        <a:lstStyle/>
        <a:p>
          <a:endParaRPr lang="zh-TW" altLang="en-US"/>
        </a:p>
      </dgm:t>
    </dgm:pt>
    <dgm:pt modelId="{44C15489-7C16-433B-A334-E8000D607935}">
      <dgm:prSet/>
      <dgm:spPr/>
      <dgm:t>
        <a:bodyPr/>
        <a:lstStyle/>
        <a:p>
          <a:endParaRPr lang="zh-TW" altLang="en-US" dirty="0"/>
        </a:p>
      </dgm:t>
    </dgm:pt>
    <dgm:pt modelId="{5D636319-4241-4651-B1E4-D1D3A2B3D5DF}" type="parTrans" cxnId="{D7F6CAB4-BBE2-472E-BCEA-31BD768907E7}">
      <dgm:prSet/>
      <dgm:spPr/>
    </dgm:pt>
    <dgm:pt modelId="{CD52D9B4-6082-4A9E-9FFE-6DE219FE0BEA}" type="sibTrans" cxnId="{D7F6CAB4-BBE2-472E-BCEA-31BD768907E7}">
      <dgm:prSet/>
      <dgm:spPr/>
    </dgm:pt>
    <dgm:pt modelId="{9D9EC829-4DBB-438E-8E9D-CE197B84256F}" type="pres">
      <dgm:prSet presAssocID="{27B4E995-F63D-4043-903A-FB824FE6CCEE}" presName="Name0" presStyleCnt="0">
        <dgm:presLayoutVars>
          <dgm:dir/>
          <dgm:animLvl val="lvl"/>
          <dgm:resizeHandles val="exact"/>
        </dgm:presLayoutVars>
      </dgm:prSet>
      <dgm:spPr/>
      <dgm:t>
        <a:bodyPr/>
        <a:lstStyle/>
        <a:p>
          <a:endParaRPr lang="zh-TW" altLang="en-US"/>
        </a:p>
      </dgm:t>
    </dgm:pt>
    <dgm:pt modelId="{71C27D21-FCB4-4E50-BFFB-8562BC21892B}" type="pres">
      <dgm:prSet presAssocID="{072647CB-1B95-4644-9579-A84221425E31}" presName="linNode" presStyleCnt="0"/>
      <dgm:spPr/>
    </dgm:pt>
    <dgm:pt modelId="{A8707380-40A0-4BDB-B9B9-D978AD11E215}" type="pres">
      <dgm:prSet presAssocID="{072647CB-1B95-4644-9579-A84221425E31}" presName="parentText" presStyleLbl="node1" presStyleIdx="0" presStyleCnt="5" custScaleX="99416">
        <dgm:presLayoutVars>
          <dgm:chMax val="1"/>
          <dgm:bulletEnabled val="1"/>
        </dgm:presLayoutVars>
      </dgm:prSet>
      <dgm:spPr/>
      <dgm:t>
        <a:bodyPr/>
        <a:lstStyle/>
        <a:p>
          <a:endParaRPr lang="zh-TW" altLang="en-US"/>
        </a:p>
      </dgm:t>
    </dgm:pt>
    <dgm:pt modelId="{279229C8-E261-486E-89CE-39664570D4E9}" type="pres">
      <dgm:prSet presAssocID="{072647CB-1B95-4644-9579-A84221425E31}" presName="descendantText" presStyleLbl="alignAccFollowNode1" presStyleIdx="0" presStyleCnt="5" custScaleX="155997" custScaleY="123531">
        <dgm:presLayoutVars>
          <dgm:bulletEnabled val="1"/>
        </dgm:presLayoutVars>
      </dgm:prSet>
      <dgm:spPr/>
      <dgm:t>
        <a:bodyPr/>
        <a:lstStyle/>
        <a:p>
          <a:endParaRPr lang="zh-TW" altLang="en-US"/>
        </a:p>
      </dgm:t>
    </dgm:pt>
    <dgm:pt modelId="{1321CCFD-3765-463D-A23E-9A40FC5EF386}" type="pres">
      <dgm:prSet presAssocID="{ECF24807-9192-415F-8423-63587532E993}" presName="sp" presStyleCnt="0"/>
      <dgm:spPr/>
    </dgm:pt>
    <dgm:pt modelId="{2EBCB569-E1B2-44AF-94B1-C1DE4595B054}" type="pres">
      <dgm:prSet presAssocID="{1017E33F-47D3-44C8-919A-F9B96F38AB01}" presName="linNode" presStyleCnt="0"/>
      <dgm:spPr/>
    </dgm:pt>
    <dgm:pt modelId="{F2EDC44E-C019-444A-825C-C7128F16150F}" type="pres">
      <dgm:prSet presAssocID="{1017E33F-47D3-44C8-919A-F9B96F38AB01}" presName="parentText" presStyleLbl="node1" presStyleIdx="1" presStyleCnt="5" custScaleX="73868">
        <dgm:presLayoutVars>
          <dgm:chMax val="1"/>
          <dgm:bulletEnabled val="1"/>
        </dgm:presLayoutVars>
      </dgm:prSet>
      <dgm:spPr/>
      <dgm:t>
        <a:bodyPr/>
        <a:lstStyle/>
        <a:p>
          <a:endParaRPr lang="zh-TW" altLang="en-US"/>
        </a:p>
      </dgm:t>
    </dgm:pt>
    <dgm:pt modelId="{591DDFE6-9CA3-4668-9010-020EC2DA3B71}" type="pres">
      <dgm:prSet presAssocID="{1017E33F-47D3-44C8-919A-F9B96F38AB01}" presName="descendantText" presStyleLbl="alignAccFollowNode1" presStyleIdx="1" presStyleCnt="5" custScaleX="119543" custScaleY="119975">
        <dgm:presLayoutVars>
          <dgm:bulletEnabled val="1"/>
        </dgm:presLayoutVars>
      </dgm:prSet>
      <dgm:spPr/>
      <dgm:t>
        <a:bodyPr/>
        <a:lstStyle/>
        <a:p>
          <a:endParaRPr lang="zh-TW" altLang="en-US"/>
        </a:p>
      </dgm:t>
    </dgm:pt>
    <dgm:pt modelId="{3BD9E65D-9E63-47D6-B6CC-47AD6922ACBA}" type="pres">
      <dgm:prSet presAssocID="{6F4EC049-92BC-4A5A-BDE8-BFD1694544FE}" presName="sp" presStyleCnt="0"/>
      <dgm:spPr/>
    </dgm:pt>
    <dgm:pt modelId="{B87EEDFF-DD3C-4E11-88C9-A5AEA8246B27}" type="pres">
      <dgm:prSet presAssocID="{7FA3D26D-2E88-44D3-8413-2576DABBC5C9}" presName="linNode" presStyleCnt="0"/>
      <dgm:spPr/>
    </dgm:pt>
    <dgm:pt modelId="{03D9E0B0-A8E2-4776-8C22-99E88004A24B}" type="pres">
      <dgm:prSet presAssocID="{7FA3D26D-2E88-44D3-8413-2576DABBC5C9}" presName="parentText" presStyleLbl="node1" presStyleIdx="2" presStyleCnt="5" custScaleX="84256">
        <dgm:presLayoutVars>
          <dgm:chMax val="1"/>
          <dgm:bulletEnabled val="1"/>
        </dgm:presLayoutVars>
      </dgm:prSet>
      <dgm:spPr/>
      <dgm:t>
        <a:bodyPr/>
        <a:lstStyle/>
        <a:p>
          <a:endParaRPr lang="zh-TW" altLang="en-US"/>
        </a:p>
      </dgm:t>
    </dgm:pt>
    <dgm:pt modelId="{DA1FC3CE-6BAA-4C7E-8418-CC7BF1D65FC8}" type="pres">
      <dgm:prSet presAssocID="{7FA3D26D-2E88-44D3-8413-2576DABBC5C9}" presName="descendantText" presStyleLbl="alignAccFollowNode1" presStyleIdx="2" presStyleCnt="5" custScaleX="140524" custScaleY="121961">
        <dgm:presLayoutVars>
          <dgm:bulletEnabled val="1"/>
        </dgm:presLayoutVars>
      </dgm:prSet>
      <dgm:spPr/>
      <dgm:t>
        <a:bodyPr/>
        <a:lstStyle/>
        <a:p>
          <a:endParaRPr lang="zh-TW" altLang="en-US"/>
        </a:p>
      </dgm:t>
    </dgm:pt>
    <dgm:pt modelId="{F97A623A-D167-4E19-9852-F4F5C9F1B4C5}" type="pres">
      <dgm:prSet presAssocID="{3FCFDB4C-7D57-477F-BC22-6C5FD13740BE}" presName="sp" presStyleCnt="0"/>
      <dgm:spPr/>
    </dgm:pt>
    <dgm:pt modelId="{84267F91-38CA-4F12-B6BC-8DB3F85A15B2}" type="pres">
      <dgm:prSet presAssocID="{916FC7A6-306E-41F1-81BF-2A9DAC589CCA}" presName="linNode" presStyleCnt="0"/>
      <dgm:spPr/>
    </dgm:pt>
    <dgm:pt modelId="{6CA3A1AD-5276-4969-8A72-E5C950FCFF66}" type="pres">
      <dgm:prSet presAssocID="{916FC7A6-306E-41F1-81BF-2A9DAC589CCA}" presName="parentText" presStyleLbl="node1" presStyleIdx="3" presStyleCnt="5" custScaleX="101976">
        <dgm:presLayoutVars>
          <dgm:chMax val="1"/>
          <dgm:bulletEnabled val="1"/>
        </dgm:presLayoutVars>
      </dgm:prSet>
      <dgm:spPr/>
      <dgm:t>
        <a:bodyPr/>
        <a:lstStyle/>
        <a:p>
          <a:endParaRPr lang="zh-TW" altLang="en-US"/>
        </a:p>
      </dgm:t>
    </dgm:pt>
    <dgm:pt modelId="{777058E1-AF03-4F89-9617-9A58BA126E1F}" type="pres">
      <dgm:prSet presAssocID="{916FC7A6-306E-41F1-81BF-2A9DAC589CCA}" presName="descendantText" presStyleLbl="alignAccFollowNode1" presStyleIdx="3" presStyleCnt="5" custScaleX="174276" custScaleY="121298">
        <dgm:presLayoutVars>
          <dgm:bulletEnabled val="1"/>
        </dgm:presLayoutVars>
      </dgm:prSet>
      <dgm:spPr/>
      <dgm:t>
        <a:bodyPr/>
        <a:lstStyle/>
        <a:p>
          <a:endParaRPr lang="zh-TW" altLang="en-US"/>
        </a:p>
      </dgm:t>
    </dgm:pt>
    <dgm:pt modelId="{BF3E2705-1B74-43FB-A6C4-A29A7A103F0A}" type="pres">
      <dgm:prSet presAssocID="{BE6562C9-0E0C-48C5-87DD-6AE2DEF0AF74}" presName="sp" presStyleCnt="0"/>
      <dgm:spPr/>
    </dgm:pt>
    <dgm:pt modelId="{5B26EF66-3726-45BB-BE51-F943CDAFD255}" type="pres">
      <dgm:prSet presAssocID="{3BEEB2E3-6EF4-4B18-97BD-8E5F0BEA355F}" presName="linNode" presStyleCnt="0"/>
      <dgm:spPr/>
    </dgm:pt>
    <dgm:pt modelId="{10DD4C45-08B4-420F-BF1C-6D2D72705D19}" type="pres">
      <dgm:prSet presAssocID="{3BEEB2E3-6EF4-4B18-97BD-8E5F0BEA355F}" presName="parentText" presStyleLbl="node1" presStyleIdx="4" presStyleCnt="5" custScaleX="71790">
        <dgm:presLayoutVars>
          <dgm:chMax val="1"/>
          <dgm:bulletEnabled val="1"/>
        </dgm:presLayoutVars>
      </dgm:prSet>
      <dgm:spPr/>
      <dgm:t>
        <a:bodyPr/>
        <a:lstStyle/>
        <a:p>
          <a:endParaRPr lang="zh-TW" altLang="en-US"/>
        </a:p>
      </dgm:t>
    </dgm:pt>
    <dgm:pt modelId="{4A79383D-85F6-4A7F-8134-2D9345BE6249}" type="pres">
      <dgm:prSet presAssocID="{3BEEB2E3-6EF4-4B18-97BD-8E5F0BEA355F}" presName="descendantText" presStyleLbl="alignAccFollowNode1" presStyleIdx="4" presStyleCnt="5" custScaleX="122663" custScaleY="120727">
        <dgm:presLayoutVars>
          <dgm:bulletEnabled val="1"/>
        </dgm:presLayoutVars>
      </dgm:prSet>
      <dgm:spPr/>
      <dgm:t>
        <a:bodyPr/>
        <a:lstStyle/>
        <a:p>
          <a:endParaRPr lang="zh-TW" altLang="en-US"/>
        </a:p>
      </dgm:t>
    </dgm:pt>
  </dgm:ptLst>
  <dgm:cxnLst>
    <dgm:cxn modelId="{F8391DA9-8FB7-4BDC-80EE-0C9D4AB1613E}" type="presOf" srcId="{3614A8BF-11CC-4905-9626-1D62FCB5CF5D}" destId="{4A79383D-85F6-4A7F-8134-2D9345BE6249}" srcOrd="0" destOrd="0" presId="urn:microsoft.com/office/officeart/2005/8/layout/vList5"/>
    <dgm:cxn modelId="{CF025475-C2E3-4A79-ADA7-10014A817B6B}" type="presOf" srcId="{916FC7A6-306E-41F1-81BF-2A9DAC589CCA}" destId="{6CA3A1AD-5276-4969-8A72-E5C950FCFF66}" srcOrd="0" destOrd="0" presId="urn:microsoft.com/office/officeart/2005/8/layout/vList5"/>
    <dgm:cxn modelId="{BE7A98FF-F1C9-4ED6-BF1E-A8DC7C5E6544}" srcId="{072647CB-1B95-4644-9579-A84221425E31}" destId="{254D9E6A-951A-40CC-90CC-8F48C8BFB571}" srcOrd="1" destOrd="0" parTransId="{A8F3FD1A-6515-4DEB-9D96-00ED4F22AE7D}" sibTransId="{6AA6B11F-B8F5-4695-825E-8C2F49FCE11F}"/>
    <dgm:cxn modelId="{C2D4F967-C643-4474-95EC-7EFBAEF7203A}" type="presOf" srcId="{072647CB-1B95-4644-9579-A84221425E31}" destId="{A8707380-40A0-4BDB-B9B9-D978AD11E215}" srcOrd="0" destOrd="0" presId="urn:microsoft.com/office/officeart/2005/8/layout/vList5"/>
    <dgm:cxn modelId="{F6AC4CF6-52E4-43B9-8635-23B34FDBDC2E}" srcId="{916FC7A6-306E-41F1-81BF-2A9DAC589CCA}" destId="{FCDDCCEB-F1F5-4CC3-8700-84919995C63F}" srcOrd="0" destOrd="0" parTransId="{264298F6-650B-4E14-9557-582339DCDA24}" sibTransId="{206BC73F-1EDF-4AD0-83BB-9C5F2B554545}"/>
    <dgm:cxn modelId="{89DBEFD7-3F3F-45C6-B6B5-688C91CBF0E0}" srcId="{27B4E995-F63D-4043-903A-FB824FE6CCEE}" destId="{7FA3D26D-2E88-44D3-8413-2576DABBC5C9}" srcOrd="2" destOrd="0" parTransId="{B5000C95-E2F9-4643-B4D3-B9E5EBA5F51E}" sibTransId="{3FCFDB4C-7D57-477F-BC22-6C5FD13740BE}"/>
    <dgm:cxn modelId="{E02D0B38-294B-4EC8-91B1-3F4F6BB83043}" srcId="{1017E33F-47D3-44C8-919A-F9B96F38AB01}" destId="{17C8F99F-F5EA-41CF-9D0C-CA6034237BF5}" srcOrd="0" destOrd="0" parTransId="{51EF5BC2-750E-4107-9360-8ABE4B5344F5}" sibTransId="{A177E29E-E2B6-4A96-BB79-70382C57BF34}"/>
    <dgm:cxn modelId="{0589D798-BBA6-4B7A-82E6-BA12E86B0645}" srcId="{27B4E995-F63D-4043-903A-FB824FE6CCEE}" destId="{1017E33F-47D3-44C8-919A-F9B96F38AB01}" srcOrd="1" destOrd="0" parTransId="{F5428C9A-2B15-4E36-A99B-A59ABC5F2F3F}" sibTransId="{6F4EC049-92BC-4A5A-BDE8-BFD1694544FE}"/>
    <dgm:cxn modelId="{099FEF45-3C9A-4167-A9BD-4C441BFF2055}" type="presOf" srcId="{4A090B0B-100F-4819-B562-C865ED65016E}" destId="{279229C8-E261-486E-89CE-39664570D4E9}" srcOrd="0" destOrd="0" presId="urn:microsoft.com/office/officeart/2005/8/layout/vList5"/>
    <dgm:cxn modelId="{8CD74F7E-550C-4D2D-94D0-699E8E95F9F1}" type="presOf" srcId="{7FA3D26D-2E88-44D3-8413-2576DABBC5C9}" destId="{03D9E0B0-A8E2-4776-8C22-99E88004A24B}" srcOrd="0" destOrd="0" presId="urn:microsoft.com/office/officeart/2005/8/layout/vList5"/>
    <dgm:cxn modelId="{1B15A60C-4BD6-4D0C-A108-6F0054EE75AE}" type="presOf" srcId="{1017E33F-47D3-44C8-919A-F9B96F38AB01}" destId="{F2EDC44E-C019-444A-825C-C7128F16150F}" srcOrd="0" destOrd="0" presId="urn:microsoft.com/office/officeart/2005/8/layout/vList5"/>
    <dgm:cxn modelId="{D7F6CAB4-BBE2-472E-BCEA-31BD768907E7}" srcId="{7FA3D26D-2E88-44D3-8413-2576DABBC5C9}" destId="{44C15489-7C16-433B-A334-E8000D607935}" srcOrd="0" destOrd="0" parTransId="{5D636319-4241-4651-B1E4-D1D3A2B3D5DF}" sibTransId="{CD52D9B4-6082-4A9E-9FFE-6DE219FE0BEA}"/>
    <dgm:cxn modelId="{F028052F-F3CA-48AD-A920-84FDBCE47BF6}" srcId="{3BEEB2E3-6EF4-4B18-97BD-8E5F0BEA355F}" destId="{3614A8BF-11CC-4905-9626-1D62FCB5CF5D}" srcOrd="0" destOrd="0" parTransId="{A387F3B4-BCF9-45D6-B189-7772B5D00FD8}" sibTransId="{47AF0E93-09EB-43DE-B306-8A3EA5221A8E}"/>
    <dgm:cxn modelId="{06E3B93F-C26D-4374-B1A0-B0278355F08E}" type="presOf" srcId="{27B4E995-F63D-4043-903A-FB824FE6CCEE}" destId="{9D9EC829-4DBB-438E-8E9D-CE197B84256F}" srcOrd="0" destOrd="0" presId="urn:microsoft.com/office/officeart/2005/8/layout/vList5"/>
    <dgm:cxn modelId="{5A0D62F4-B9B8-4ED7-84C1-8C51DBDB3C4C}" srcId="{072647CB-1B95-4644-9579-A84221425E31}" destId="{4A090B0B-100F-4819-B562-C865ED65016E}" srcOrd="0" destOrd="0" parTransId="{AEF6FBB9-5D5F-429B-B699-70CD5E347FD5}" sibTransId="{0D901937-C024-492A-8C5F-82545C148E21}"/>
    <dgm:cxn modelId="{CF366F81-1E4E-48F6-9209-8884D3DB31F9}" type="presOf" srcId="{17C8F99F-F5EA-41CF-9D0C-CA6034237BF5}" destId="{591DDFE6-9CA3-4668-9010-020EC2DA3B71}" srcOrd="0" destOrd="0" presId="urn:microsoft.com/office/officeart/2005/8/layout/vList5"/>
    <dgm:cxn modelId="{D28C5850-7A85-467A-90C2-AD49E54F2DE8}" type="presOf" srcId="{254D9E6A-951A-40CC-90CC-8F48C8BFB571}" destId="{279229C8-E261-486E-89CE-39664570D4E9}" srcOrd="0" destOrd="1" presId="urn:microsoft.com/office/officeart/2005/8/layout/vList5"/>
    <dgm:cxn modelId="{229C1552-58F2-46F9-8DB9-D561181ED1BE}" srcId="{27B4E995-F63D-4043-903A-FB824FE6CCEE}" destId="{3BEEB2E3-6EF4-4B18-97BD-8E5F0BEA355F}" srcOrd="4" destOrd="0" parTransId="{1FCF6622-03ED-4259-A519-1F2E3B385E89}" sibTransId="{B9BA0778-3052-48C8-A74D-083579D62684}"/>
    <dgm:cxn modelId="{89AA5A75-570C-47B1-97B6-ACE58FB481C4}" type="presOf" srcId="{44C15489-7C16-433B-A334-E8000D607935}" destId="{DA1FC3CE-6BAA-4C7E-8418-CC7BF1D65FC8}" srcOrd="0" destOrd="0" presId="urn:microsoft.com/office/officeart/2005/8/layout/vList5"/>
    <dgm:cxn modelId="{C376C61F-6B2C-44F5-B647-3A0D3696B8D0}" srcId="{27B4E995-F63D-4043-903A-FB824FE6CCEE}" destId="{916FC7A6-306E-41F1-81BF-2A9DAC589CCA}" srcOrd="3" destOrd="0" parTransId="{B03BCE4A-A371-4E86-ADF0-49BE38C7B868}" sibTransId="{BE6562C9-0E0C-48C5-87DD-6AE2DEF0AF74}"/>
    <dgm:cxn modelId="{882D7593-F90E-4A11-A53E-12B719C7DC63}" srcId="{27B4E995-F63D-4043-903A-FB824FE6CCEE}" destId="{072647CB-1B95-4644-9579-A84221425E31}" srcOrd="0" destOrd="0" parTransId="{10D892B1-1028-4CC2-8BAB-E443DC3F1079}" sibTransId="{ECF24807-9192-415F-8423-63587532E993}"/>
    <dgm:cxn modelId="{D5FCBDA8-BA4A-4F9A-9D7F-18C7992D6981}" type="presOf" srcId="{FCDDCCEB-F1F5-4CC3-8700-84919995C63F}" destId="{777058E1-AF03-4F89-9617-9A58BA126E1F}" srcOrd="0" destOrd="0" presId="urn:microsoft.com/office/officeart/2005/8/layout/vList5"/>
    <dgm:cxn modelId="{75C804BA-22FB-4E1C-B47B-74F174B7EA8C}" type="presOf" srcId="{3BEEB2E3-6EF4-4B18-97BD-8E5F0BEA355F}" destId="{10DD4C45-08B4-420F-BF1C-6D2D72705D19}" srcOrd="0" destOrd="0" presId="urn:microsoft.com/office/officeart/2005/8/layout/vList5"/>
    <dgm:cxn modelId="{3AEEE68D-7076-4D03-8C05-DFF9B49CF8A7}" type="presParOf" srcId="{9D9EC829-4DBB-438E-8E9D-CE197B84256F}" destId="{71C27D21-FCB4-4E50-BFFB-8562BC21892B}" srcOrd="0" destOrd="0" presId="urn:microsoft.com/office/officeart/2005/8/layout/vList5"/>
    <dgm:cxn modelId="{1C1EA27F-8C34-4F5E-8359-72A2DD0BF4D6}" type="presParOf" srcId="{71C27D21-FCB4-4E50-BFFB-8562BC21892B}" destId="{A8707380-40A0-4BDB-B9B9-D978AD11E215}" srcOrd="0" destOrd="0" presId="urn:microsoft.com/office/officeart/2005/8/layout/vList5"/>
    <dgm:cxn modelId="{E350846C-E9C4-44C2-AEDD-D5F95CB5CF64}" type="presParOf" srcId="{71C27D21-FCB4-4E50-BFFB-8562BC21892B}" destId="{279229C8-E261-486E-89CE-39664570D4E9}" srcOrd="1" destOrd="0" presId="urn:microsoft.com/office/officeart/2005/8/layout/vList5"/>
    <dgm:cxn modelId="{420E0FC8-C9F6-45DC-8A9E-125674A34006}" type="presParOf" srcId="{9D9EC829-4DBB-438E-8E9D-CE197B84256F}" destId="{1321CCFD-3765-463D-A23E-9A40FC5EF386}" srcOrd="1" destOrd="0" presId="urn:microsoft.com/office/officeart/2005/8/layout/vList5"/>
    <dgm:cxn modelId="{A497CB69-28C8-4F5A-891D-BF3A94FAE4BB}" type="presParOf" srcId="{9D9EC829-4DBB-438E-8E9D-CE197B84256F}" destId="{2EBCB569-E1B2-44AF-94B1-C1DE4595B054}" srcOrd="2" destOrd="0" presId="urn:microsoft.com/office/officeart/2005/8/layout/vList5"/>
    <dgm:cxn modelId="{B181FBBA-3AD8-41C2-BE4C-179F7D1ACDEC}" type="presParOf" srcId="{2EBCB569-E1B2-44AF-94B1-C1DE4595B054}" destId="{F2EDC44E-C019-444A-825C-C7128F16150F}" srcOrd="0" destOrd="0" presId="urn:microsoft.com/office/officeart/2005/8/layout/vList5"/>
    <dgm:cxn modelId="{6AAE7238-709A-4693-89C8-4B4C91D26A50}" type="presParOf" srcId="{2EBCB569-E1B2-44AF-94B1-C1DE4595B054}" destId="{591DDFE6-9CA3-4668-9010-020EC2DA3B71}" srcOrd="1" destOrd="0" presId="urn:microsoft.com/office/officeart/2005/8/layout/vList5"/>
    <dgm:cxn modelId="{69FCC9CD-22B5-4B3F-82E0-281C2C102DA3}" type="presParOf" srcId="{9D9EC829-4DBB-438E-8E9D-CE197B84256F}" destId="{3BD9E65D-9E63-47D6-B6CC-47AD6922ACBA}" srcOrd="3" destOrd="0" presId="urn:microsoft.com/office/officeart/2005/8/layout/vList5"/>
    <dgm:cxn modelId="{BC008BE9-E1BE-4EB7-80F7-6146D728B153}" type="presParOf" srcId="{9D9EC829-4DBB-438E-8E9D-CE197B84256F}" destId="{B87EEDFF-DD3C-4E11-88C9-A5AEA8246B27}" srcOrd="4" destOrd="0" presId="urn:microsoft.com/office/officeart/2005/8/layout/vList5"/>
    <dgm:cxn modelId="{807917DA-B270-46FA-94B6-43A6BB56107E}" type="presParOf" srcId="{B87EEDFF-DD3C-4E11-88C9-A5AEA8246B27}" destId="{03D9E0B0-A8E2-4776-8C22-99E88004A24B}" srcOrd="0" destOrd="0" presId="urn:microsoft.com/office/officeart/2005/8/layout/vList5"/>
    <dgm:cxn modelId="{ADB1A3C9-FB37-41A9-AD81-51021696D703}" type="presParOf" srcId="{B87EEDFF-DD3C-4E11-88C9-A5AEA8246B27}" destId="{DA1FC3CE-6BAA-4C7E-8418-CC7BF1D65FC8}" srcOrd="1" destOrd="0" presId="urn:microsoft.com/office/officeart/2005/8/layout/vList5"/>
    <dgm:cxn modelId="{9981A035-F308-4470-A0A8-FDA186F249CF}" type="presParOf" srcId="{9D9EC829-4DBB-438E-8E9D-CE197B84256F}" destId="{F97A623A-D167-4E19-9852-F4F5C9F1B4C5}" srcOrd="5" destOrd="0" presId="urn:microsoft.com/office/officeart/2005/8/layout/vList5"/>
    <dgm:cxn modelId="{D0956FE7-268C-41CE-A595-711BA82148CD}" type="presParOf" srcId="{9D9EC829-4DBB-438E-8E9D-CE197B84256F}" destId="{84267F91-38CA-4F12-B6BC-8DB3F85A15B2}" srcOrd="6" destOrd="0" presId="urn:microsoft.com/office/officeart/2005/8/layout/vList5"/>
    <dgm:cxn modelId="{002B2462-6348-4C86-A988-D55FC1E57D0E}" type="presParOf" srcId="{84267F91-38CA-4F12-B6BC-8DB3F85A15B2}" destId="{6CA3A1AD-5276-4969-8A72-E5C950FCFF66}" srcOrd="0" destOrd="0" presId="urn:microsoft.com/office/officeart/2005/8/layout/vList5"/>
    <dgm:cxn modelId="{7FC692C1-FAC4-41C5-AD81-420DAAC8144B}" type="presParOf" srcId="{84267F91-38CA-4F12-B6BC-8DB3F85A15B2}" destId="{777058E1-AF03-4F89-9617-9A58BA126E1F}" srcOrd="1" destOrd="0" presId="urn:microsoft.com/office/officeart/2005/8/layout/vList5"/>
    <dgm:cxn modelId="{2CC12DEB-63BE-4002-9A7D-9CB2974763EB}" type="presParOf" srcId="{9D9EC829-4DBB-438E-8E9D-CE197B84256F}" destId="{BF3E2705-1B74-43FB-A6C4-A29A7A103F0A}" srcOrd="7" destOrd="0" presId="urn:microsoft.com/office/officeart/2005/8/layout/vList5"/>
    <dgm:cxn modelId="{F52EF404-27C1-411F-9D89-0E222283EA67}" type="presParOf" srcId="{9D9EC829-4DBB-438E-8E9D-CE197B84256F}" destId="{5B26EF66-3726-45BB-BE51-F943CDAFD255}" srcOrd="8" destOrd="0" presId="urn:microsoft.com/office/officeart/2005/8/layout/vList5"/>
    <dgm:cxn modelId="{16A7550C-70F8-4D4A-9C00-61B8A4DD7D1E}" type="presParOf" srcId="{5B26EF66-3726-45BB-BE51-F943CDAFD255}" destId="{10DD4C45-08B4-420F-BF1C-6D2D72705D19}" srcOrd="0" destOrd="0" presId="urn:microsoft.com/office/officeart/2005/8/layout/vList5"/>
    <dgm:cxn modelId="{59EF59EE-92CE-4541-9963-E79F272DE5C9}" type="presParOf" srcId="{5B26EF66-3726-45BB-BE51-F943CDAFD255}" destId="{4A79383D-85F6-4A7F-8134-2D9345BE6249}"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9229C8-E261-486E-89CE-39664570D4E9}">
      <dsp:nvSpPr>
        <dsp:cNvPr id="0" name=""/>
        <dsp:cNvSpPr/>
      </dsp:nvSpPr>
      <dsp:spPr>
        <a:xfrm rot="5400000">
          <a:off x="2632980" y="-1370506"/>
          <a:ext cx="750972" cy="35043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p>
        <a:p>
          <a:pPr marL="228600" lvl="1" indent="-228600" algn="l" defTabSz="889000">
            <a:lnSpc>
              <a:spcPct val="90000"/>
            </a:lnSpc>
            <a:spcBef>
              <a:spcPct val="0"/>
            </a:spcBef>
            <a:spcAft>
              <a:spcPct val="15000"/>
            </a:spcAft>
            <a:buChar char="••"/>
          </a:pPr>
          <a:endParaRPr lang="zh-TW" altLang="en-US" sz="2000" kern="1200" dirty="0"/>
        </a:p>
      </dsp:txBody>
      <dsp:txXfrm rot="5400000">
        <a:off x="2632980" y="-1370506"/>
        <a:ext cx="750972" cy="3504391"/>
      </dsp:txXfrm>
    </dsp:sp>
    <dsp:sp modelId="{A8707380-40A0-4BDB-B9B9-D978AD11E215}">
      <dsp:nvSpPr>
        <dsp:cNvPr id="0" name=""/>
        <dsp:cNvSpPr/>
      </dsp:nvSpPr>
      <dsp:spPr>
        <a:xfrm>
          <a:off x="22" y="1738"/>
          <a:ext cx="1256247" cy="759902"/>
        </a:xfrm>
        <a:prstGeom prst="round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altLang="zh-TW" sz="1400" b="1" kern="1200" dirty="0" smtClean="0">
              <a:latin typeface="Calibri" pitchFamily="34" charset="0"/>
              <a:ea typeface="Microsoft YaHei" pitchFamily="34" charset="-122"/>
              <a:cs typeface="Calibri" pitchFamily="34" charset="0"/>
            </a:rPr>
            <a:t>Headquarters</a:t>
          </a:r>
          <a:endParaRPr lang="zh-TW" altLang="en-US" sz="1400" b="1" kern="1200" dirty="0" smtClean="0">
            <a:latin typeface="Calibri" pitchFamily="34" charset="0"/>
            <a:ea typeface="Microsoft YaHei" pitchFamily="34" charset="-122"/>
            <a:cs typeface="Calibri" pitchFamily="34" charset="0"/>
          </a:endParaRPr>
        </a:p>
      </dsp:txBody>
      <dsp:txXfrm>
        <a:off x="22" y="1738"/>
        <a:ext cx="1256247" cy="759902"/>
      </dsp:txXfrm>
    </dsp:sp>
    <dsp:sp modelId="{591DDFE6-9CA3-4668-9010-020EC2DA3B71}">
      <dsp:nvSpPr>
        <dsp:cNvPr id="0" name=""/>
        <dsp:cNvSpPr/>
      </dsp:nvSpPr>
      <dsp:spPr>
        <a:xfrm rot="5400000">
          <a:off x="2629012" y="-586421"/>
          <a:ext cx="729354" cy="353201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p>
      </dsp:txBody>
      <dsp:txXfrm rot="5400000">
        <a:off x="2629012" y="-586421"/>
        <a:ext cx="729354" cy="3532017"/>
      </dsp:txXfrm>
    </dsp:sp>
    <dsp:sp modelId="{F2EDC44E-C019-444A-825C-C7128F16150F}">
      <dsp:nvSpPr>
        <dsp:cNvPr id="0" name=""/>
        <dsp:cNvSpPr/>
      </dsp:nvSpPr>
      <dsp:spPr>
        <a:xfrm>
          <a:off x="22" y="799635"/>
          <a:ext cx="1227658" cy="759902"/>
        </a:xfrm>
        <a:prstGeom prst="round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altLang="zh-TW" sz="1800" b="1" kern="1200" dirty="0" smtClean="0">
              <a:latin typeface="Calibri" pitchFamily="34" charset="0"/>
              <a:ea typeface="Microsoft YaHei" pitchFamily="34" charset="-122"/>
              <a:cs typeface="Calibri" pitchFamily="34" charset="0"/>
            </a:rPr>
            <a:t>Founded</a:t>
          </a:r>
          <a:endParaRPr lang="zh-TW" altLang="en-US" sz="1800" b="1" kern="1200" dirty="0" smtClean="0">
            <a:latin typeface="Calibri" pitchFamily="34" charset="0"/>
            <a:ea typeface="Microsoft YaHei" pitchFamily="34" charset="-122"/>
            <a:cs typeface="Calibri" pitchFamily="34" charset="0"/>
          </a:endParaRPr>
        </a:p>
      </dsp:txBody>
      <dsp:txXfrm>
        <a:off x="22" y="799635"/>
        <a:ext cx="1227658" cy="759902"/>
      </dsp:txXfrm>
    </dsp:sp>
    <dsp:sp modelId="{DA1FC3CE-6BAA-4C7E-8418-CC7BF1D65FC8}">
      <dsp:nvSpPr>
        <dsp:cNvPr id="0" name=""/>
        <dsp:cNvSpPr/>
      </dsp:nvSpPr>
      <dsp:spPr>
        <a:xfrm rot="5400000">
          <a:off x="2608463" y="198388"/>
          <a:ext cx="741427" cy="355819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p>
      </dsp:txBody>
      <dsp:txXfrm rot="5400000">
        <a:off x="2608463" y="198388"/>
        <a:ext cx="741427" cy="3558193"/>
      </dsp:txXfrm>
    </dsp:sp>
    <dsp:sp modelId="{03D9E0B0-A8E2-4776-8C22-99E88004A24B}">
      <dsp:nvSpPr>
        <dsp:cNvPr id="0" name=""/>
        <dsp:cNvSpPr/>
      </dsp:nvSpPr>
      <dsp:spPr>
        <a:xfrm>
          <a:off x="22" y="1597533"/>
          <a:ext cx="1200058" cy="759902"/>
        </a:xfrm>
        <a:prstGeom prst="round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altLang="zh-TW" sz="1800" b="1" kern="1200" dirty="0" smtClean="0">
              <a:latin typeface="Calibri" pitchFamily="34" charset="0"/>
              <a:ea typeface="Microsoft YaHei" pitchFamily="34" charset="-122"/>
              <a:cs typeface="Calibri" pitchFamily="34" charset="0"/>
            </a:rPr>
            <a:t>IPO</a:t>
          </a:r>
          <a:endParaRPr lang="zh-TW" altLang="en-US" sz="1800" b="1" kern="1200" dirty="0" smtClean="0">
            <a:latin typeface="Calibri" pitchFamily="34" charset="0"/>
            <a:ea typeface="Microsoft YaHei" pitchFamily="34" charset="-122"/>
            <a:cs typeface="Calibri" pitchFamily="34" charset="0"/>
          </a:endParaRPr>
        </a:p>
      </dsp:txBody>
      <dsp:txXfrm>
        <a:off x="22" y="1597533"/>
        <a:ext cx="1200058" cy="759902"/>
      </dsp:txXfrm>
    </dsp:sp>
    <dsp:sp modelId="{777058E1-AF03-4F89-9617-9A58BA126E1F}">
      <dsp:nvSpPr>
        <dsp:cNvPr id="0" name=""/>
        <dsp:cNvSpPr/>
      </dsp:nvSpPr>
      <dsp:spPr>
        <a:xfrm rot="5400000">
          <a:off x="2597964" y="986400"/>
          <a:ext cx="737397" cy="357796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p>
      </dsp:txBody>
      <dsp:txXfrm rot="5400000">
        <a:off x="2597964" y="986400"/>
        <a:ext cx="737397" cy="3577965"/>
      </dsp:txXfrm>
    </dsp:sp>
    <dsp:sp modelId="{6CA3A1AD-5276-4969-8A72-E5C950FCFF66}">
      <dsp:nvSpPr>
        <dsp:cNvPr id="0" name=""/>
        <dsp:cNvSpPr/>
      </dsp:nvSpPr>
      <dsp:spPr>
        <a:xfrm>
          <a:off x="22" y="2395431"/>
          <a:ext cx="1177657" cy="759902"/>
        </a:xfrm>
        <a:prstGeom prst="round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l" defTabSz="622300">
            <a:lnSpc>
              <a:spcPct val="90000"/>
            </a:lnSpc>
            <a:spcBef>
              <a:spcPct val="0"/>
            </a:spcBef>
            <a:spcAft>
              <a:spcPct val="35000"/>
            </a:spcAft>
          </a:pPr>
          <a:r>
            <a:rPr lang="en-US" altLang="zh-TW" sz="1400" b="1" kern="1200" dirty="0" smtClean="0">
              <a:latin typeface="Calibri" pitchFamily="34" charset="0"/>
              <a:ea typeface="Microsoft YaHei" pitchFamily="34" charset="-122"/>
              <a:cs typeface="Calibri" pitchFamily="34" charset="0"/>
            </a:rPr>
            <a:t>Number of Employees</a:t>
          </a:r>
          <a:endParaRPr lang="zh-TW" altLang="en-US" sz="1400" b="1" kern="1200" dirty="0" smtClean="0">
            <a:latin typeface="Calibri" pitchFamily="34" charset="0"/>
            <a:ea typeface="Microsoft YaHei" pitchFamily="34" charset="-122"/>
            <a:cs typeface="Calibri" pitchFamily="34" charset="0"/>
          </a:endParaRPr>
        </a:p>
      </dsp:txBody>
      <dsp:txXfrm>
        <a:off x="22" y="2395431"/>
        <a:ext cx="1177657" cy="759902"/>
      </dsp:txXfrm>
    </dsp:sp>
    <dsp:sp modelId="{4A79383D-85F6-4A7F-8134-2D9345BE6249}">
      <dsp:nvSpPr>
        <dsp:cNvPr id="0" name=""/>
        <dsp:cNvSpPr/>
      </dsp:nvSpPr>
      <dsp:spPr>
        <a:xfrm rot="5400000">
          <a:off x="2601966" y="1783078"/>
          <a:ext cx="733926" cy="35804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p>
      </dsp:txBody>
      <dsp:txXfrm rot="5400000">
        <a:off x="2601966" y="1783078"/>
        <a:ext cx="733926" cy="3580404"/>
      </dsp:txXfrm>
    </dsp:sp>
    <dsp:sp modelId="{10DD4C45-08B4-420F-BF1C-6D2D72705D19}">
      <dsp:nvSpPr>
        <dsp:cNvPr id="0" name=""/>
        <dsp:cNvSpPr/>
      </dsp:nvSpPr>
      <dsp:spPr>
        <a:xfrm>
          <a:off x="22" y="3193329"/>
          <a:ext cx="1178704" cy="759902"/>
        </a:xfrm>
        <a:prstGeom prst="round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altLang="zh-TW" sz="1800" b="1" kern="1200" dirty="0" smtClean="0">
              <a:latin typeface="Calibri" pitchFamily="34" charset="0"/>
              <a:ea typeface="Microsoft YaHei" pitchFamily="34" charset="-122"/>
              <a:cs typeface="Calibri" pitchFamily="34" charset="0"/>
            </a:rPr>
            <a:t>ISO</a:t>
          </a:r>
          <a:endParaRPr lang="zh-TW" altLang="en-US" sz="1800" b="1" kern="1200" dirty="0" smtClean="0">
            <a:latin typeface="Calibri" pitchFamily="34" charset="0"/>
            <a:ea typeface="Microsoft YaHei" pitchFamily="34" charset="-122"/>
            <a:cs typeface="Calibri" pitchFamily="34" charset="0"/>
          </a:endParaRPr>
        </a:p>
      </dsp:txBody>
      <dsp:txXfrm>
        <a:off x="22" y="3193329"/>
        <a:ext cx="1178704" cy="75990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ABFE8-8121-494E-B4DD-7AE11EA17604}" type="datetimeFigureOut">
              <a:rPr lang="zh-TW" altLang="en-US" smtClean="0"/>
              <a:pPr/>
              <a:t>2025/12/12</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85B92E-9316-447C-963B-2EA88FB89185}" type="slidenum">
              <a:rPr lang="zh-TW" altLang="en-US" smtClean="0"/>
              <a:pPr/>
              <a:t>‹#›</a:t>
            </a:fld>
            <a:endParaRPr lang="zh-TW" altLang="en-US"/>
          </a:p>
        </p:txBody>
      </p:sp>
    </p:spTree>
    <p:extLst>
      <p:ext uri="{BB962C8B-B14F-4D97-AF65-F5344CB8AC3E}">
        <p14:creationId xmlns="" xmlns:p14="http://schemas.microsoft.com/office/powerpoint/2010/main" val="89953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ADD5C-865A-EC41-818E-A2D4A3BBFDB9}" type="datetimeFigureOut">
              <a:rPr kumimoji="1" lang="zh-TW" altLang="en-US" smtClean="0"/>
              <a:pPr/>
              <a:t>2025/12/12</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67027-894D-C340-A7C1-35063DCDFA7D}" type="slidenum">
              <a:rPr kumimoji="1" lang="zh-TW" altLang="en-US" smtClean="0"/>
              <a:pPr/>
              <a:t>‹#›</a:t>
            </a:fld>
            <a:endParaRPr kumimoji="1" lang="zh-TW" altLang="en-US"/>
          </a:p>
        </p:txBody>
      </p:sp>
    </p:spTree>
    <p:extLst>
      <p:ext uri="{BB962C8B-B14F-4D97-AF65-F5344CB8AC3E}">
        <p14:creationId xmlns="" xmlns:p14="http://schemas.microsoft.com/office/powerpoint/2010/main" val="850605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1</a:t>
            </a:fld>
            <a:endParaRPr lang="de-DE" altLang="zh-TW"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10</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zh-TW" altLang="en-US" sz="1200" smtClean="0">
                <a:latin typeface="微軟正黑體" pitchFamily="34" charset="-120"/>
                <a:ea typeface="微軟正黑體" pitchFamily="34" charset="-120"/>
              </a:rPr>
              <a:t>以價值型企業為目標，創造消費者與股東權益最佳化</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11</a:t>
            </a:fld>
            <a:endParaRPr lang="de-DE" altLang="zh-TW"/>
          </a:p>
        </p:txBody>
      </p:sp>
    </p:spTree>
    <p:extLst>
      <p:ext uri="{BB962C8B-B14F-4D97-AF65-F5344CB8AC3E}">
        <p14:creationId xmlns:p14="http://schemas.microsoft.com/office/powerpoint/2010/main" xmlns="" val="1859127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12</a:t>
            </a:fld>
            <a:endParaRPr lang="de-DE" altLang="zh-TW"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13</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14</a:t>
            </a:fld>
            <a:endParaRPr lang="de-DE" altLang="zh-TW"/>
          </a:p>
        </p:txBody>
      </p:sp>
    </p:spTree>
    <p:extLst>
      <p:ext uri="{BB962C8B-B14F-4D97-AF65-F5344CB8AC3E}">
        <p14:creationId xmlns:p14="http://schemas.microsoft.com/office/powerpoint/2010/main" xmlns="" val="185912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15</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16</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17</a:t>
            </a:fld>
            <a:endParaRPr lang="de-DE" altLang="zh-TW"/>
          </a:p>
        </p:txBody>
      </p:sp>
    </p:spTree>
    <p:extLst>
      <p:ext uri="{BB962C8B-B14F-4D97-AF65-F5344CB8AC3E}">
        <p14:creationId xmlns:p14="http://schemas.microsoft.com/office/powerpoint/2010/main" xmlns="" val="185912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3567027-894D-C340-A7C1-35063DCDFA7D}" type="slidenum">
              <a:rPr kumimoji="1" lang="zh-TW" altLang="en-US" smtClean="0"/>
              <a:pPr/>
              <a:t>19</a:t>
            </a:fld>
            <a:endParaRPr kumimoji="1"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20</a:t>
            </a:fld>
            <a:endParaRPr lang="de-DE" altLang="zh-TW"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2</a:t>
            </a:fld>
            <a:endParaRPr lang="de-DE" altLang="zh-TW"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21</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smtClean="0">
                <a:solidFill>
                  <a:schemeClr val="tx1"/>
                </a:solidFill>
                <a:latin typeface="+mn-lt"/>
                <a:ea typeface="+mn-ea"/>
                <a:cs typeface="+mn-cs"/>
              </a:rPr>
              <a:t>自</a:t>
            </a:r>
            <a:r>
              <a:rPr lang="en-US" altLang="zh-TW" sz="1200" b="0" i="0" kern="1200" dirty="0" smtClean="0">
                <a:solidFill>
                  <a:schemeClr val="tx1"/>
                </a:solidFill>
                <a:latin typeface="+mn-lt"/>
                <a:ea typeface="+mn-ea"/>
                <a:cs typeface="+mn-cs"/>
              </a:rPr>
              <a:t>2021</a:t>
            </a:r>
            <a:r>
              <a:rPr lang="zh-TW" altLang="en-US" sz="1200" b="0" i="0" kern="1200" dirty="0" smtClean="0">
                <a:solidFill>
                  <a:schemeClr val="tx1"/>
                </a:solidFill>
                <a:latin typeface="+mn-lt"/>
                <a:ea typeface="+mn-ea"/>
                <a:cs typeface="+mn-cs"/>
              </a:rPr>
              <a:t>年起，玉山每年舉辦</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永續倡議行動，攜手企業夥伴們共同承諾並採取具體行動減緩對環境與自然的衝擊，今年邁入第四年，參與夥伴除了來自各產業龍頭、隱形冠軍、海外台商等逾百家企業外，更號召</a:t>
            </a:r>
            <a:r>
              <a:rPr lang="en-US" altLang="zh-TW" sz="1200" b="0" i="0" kern="1200" dirty="0" smtClean="0">
                <a:solidFill>
                  <a:schemeClr val="tx1"/>
                </a:solidFill>
                <a:latin typeface="+mn-lt"/>
                <a:ea typeface="+mn-ea"/>
                <a:cs typeface="+mn-cs"/>
              </a:rPr>
              <a:t>26</a:t>
            </a:r>
            <a:r>
              <a:rPr lang="zh-TW" altLang="en-US" sz="1200" b="0" i="0" kern="1200" dirty="0" smtClean="0">
                <a:solidFill>
                  <a:schemeClr val="tx1"/>
                </a:solidFill>
                <a:latin typeface="+mn-lt"/>
                <a:ea typeface="+mn-ea"/>
                <a:cs typeface="+mn-cs"/>
              </a:rPr>
              <a:t>家醫療院所以及來自丹麥、希臘、美國、新加坡、日本等國際大型企業共襄盛舉，影響力已顯成效。在舉辦倡議行動同時，玉山已打造永續轉型平台，整合產學研界量能，提升永續生態圈韌性，協助企業面對淨零轉型的挑戰。</a:t>
            </a:r>
            <a:endParaRPr lang="en-US" altLang="zh-TW" sz="1200" b="0" i="0" kern="1200" dirty="0" smtClean="0">
              <a:solidFill>
                <a:schemeClr val="tx1"/>
              </a:solidFill>
              <a:latin typeface="+mn-lt"/>
              <a:ea typeface="+mn-ea"/>
              <a:cs typeface="+mn-cs"/>
            </a:endParaRPr>
          </a:p>
          <a:p>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玉山金控董事長黃男州表示，「一個好的</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策略，就是一個好的企業發展策略」，全球對氣候、環境、社會等議題的重視及渴望轉型，讓</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成為企業長久經營不可或缺的一環。</a:t>
            </a:r>
            <a:endParaRPr lang="zh-TW" altLang="en-US" dirty="0"/>
          </a:p>
        </p:txBody>
      </p:sp>
      <p:sp>
        <p:nvSpPr>
          <p:cNvPr id="4" name="投影片編號版面配置區 3"/>
          <p:cNvSpPr>
            <a:spLocks noGrp="1"/>
          </p:cNvSpPr>
          <p:nvPr>
            <p:ph type="sldNum" sz="quarter" idx="10"/>
          </p:nvPr>
        </p:nvSpPr>
        <p:spPr/>
        <p:txBody>
          <a:bodyPr/>
          <a:lstStyle/>
          <a:p>
            <a:fld id="{33567027-894D-C340-A7C1-35063DCDFA7D}" type="slidenum">
              <a:rPr kumimoji="1" lang="zh-TW" altLang="en-US" smtClean="0"/>
              <a:pPr/>
              <a:t>24</a:t>
            </a:fld>
            <a:endParaRPr kumimoji="1"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smtClean="0">
                <a:solidFill>
                  <a:schemeClr val="tx1"/>
                </a:solidFill>
                <a:latin typeface="+mn-lt"/>
                <a:ea typeface="+mn-ea"/>
                <a:cs typeface="+mn-cs"/>
              </a:rPr>
              <a:t>自</a:t>
            </a:r>
            <a:r>
              <a:rPr lang="en-US" altLang="zh-TW" sz="1200" b="0" i="0" kern="1200" dirty="0" smtClean="0">
                <a:solidFill>
                  <a:schemeClr val="tx1"/>
                </a:solidFill>
                <a:latin typeface="+mn-lt"/>
                <a:ea typeface="+mn-ea"/>
                <a:cs typeface="+mn-cs"/>
              </a:rPr>
              <a:t>2021</a:t>
            </a:r>
            <a:r>
              <a:rPr lang="zh-TW" altLang="en-US" sz="1200" b="0" i="0" kern="1200" dirty="0" smtClean="0">
                <a:solidFill>
                  <a:schemeClr val="tx1"/>
                </a:solidFill>
                <a:latin typeface="+mn-lt"/>
                <a:ea typeface="+mn-ea"/>
                <a:cs typeface="+mn-cs"/>
              </a:rPr>
              <a:t>年起，玉山每年舉辦</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永續倡議行動，攜手企業夥伴們共同承諾並採取具體行動減緩對環境與自然的衝擊，今年邁入第四年，參與夥伴除了來自各產業龍頭、隱形冠軍、海外台商等逾百家企業外，更號召</a:t>
            </a:r>
            <a:r>
              <a:rPr lang="en-US" altLang="zh-TW" sz="1200" b="0" i="0" kern="1200" dirty="0" smtClean="0">
                <a:solidFill>
                  <a:schemeClr val="tx1"/>
                </a:solidFill>
                <a:latin typeface="+mn-lt"/>
                <a:ea typeface="+mn-ea"/>
                <a:cs typeface="+mn-cs"/>
              </a:rPr>
              <a:t>26</a:t>
            </a:r>
            <a:r>
              <a:rPr lang="zh-TW" altLang="en-US" sz="1200" b="0" i="0" kern="1200" dirty="0" smtClean="0">
                <a:solidFill>
                  <a:schemeClr val="tx1"/>
                </a:solidFill>
                <a:latin typeface="+mn-lt"/>
                <a:ea typeface="+mn-ea"/>
                <a:cs typeface="+mn-cs"/>
              </a:rPr>
              <a:t>家醫療院所以及來自丹麥、希臘、美國、新加坡、日本等國際大型企業共襄盛舉，影響力已顯成效。在舉辦倡議行動同時，玉山已打造永續轉型平台，整合產學研界量能，提升永續生態圈韌性，協助企業面對淨零轉型的挑戰。</a:t>
            </a:r>
            <a:endParaRPr lang="en-US" altLang="zh-TW" sz="1200" b="0" i="0" kern="1200" dirty="0" smtClean="0">
              <a:solidFill>
                <a:schemeClr val="tx1"/>
              </a:solidFill>
              <a:latin typeface="+mn-lt"/>
              <a:ea typeface="+mn-ea"/>
              <a:cs typeface="+mn-cs"/>
            </a:endParaRPr>
          </a:p>
          <a:p>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玉山金控董事長黃男州表示，「一個好的</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策略，就是一個好的企業發展策略」，全球對氣候、環境、社會等議題的重視及渴望轉型，讓</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成為企業長久經營不可或缺的一環。</a:t>
            </a:r>
            <a:endParaRPr lang="zh-TW" altLang="en-US" dirty="0"/>
          </a:p>
        </p:txBody>
      </p:sp>
      <p:sp>
        <p:nvSpPr>
          <p:cNvPr id="4" name="投影片編號版面配置區 3"/>
          <p:cNvSpPr>
            <a:spLocks noGrp="1"/>
          </p:cNvSpPr>
          <p:nvPr>
            <p:ph type="sldNum" sz="quarter" idx="10"/>
          </p:nvPr>
        </p:nvSpPr>
        <p:spPr/>
        <p:txBody>
          <a:bodyPr/>
          <a:lstStyle/>
          <a:p>
            <a:fld id="{33567027-894D-C340-A7C1-35063DCDFA7D}" type="slidenum">
              <a:rPr kumimoji="1" lang="zh-TW" altLang="en-US" smtClean="0"/>
              <a:pPr/>
              <a:t>25</a:t>
            </a:fld>
            <a:endParaRPr kumimoji="1"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smtClean="0">
                <a:solidFill>
                  <a:schemeClr val="tx1"/>
                </a:solidFill>
                <a:latin typeface="+mn-lt"/>
                <a:ea typeface="+mn-ea"/>
                <a:cs typeface="+mn-cs"/>
              </a:rPr>
              <a:t>自</a:t>
            </a:r>
            <a:r>
              <a:rPr lang="en-US" altLang="zh-TW" sz="1200" b="0" i="0" kern="1200" dirty="0" smtClean="0">
                <a:solidFill>
                  <a:schemeClr val="tx1"/>
                </a:solidFill>
                <a:latin typeface="+mn-lt"/>
                <a:ea typeface="+mn-ea"/>
                <a:cs typeface="+mn-cs"/>
              </a:rPr>
              <a:t>2021</a:t>
            </a:r>
            <a:r>
              <a:rPr lang="zh-TW" altLang="en-US" sz="1200" b="0" i="0" kern="1200" dirty="0" smtClean="0">
                <a:solidFill>
                  <a:schemeClr val="tx1"/>
                </a:solidFill>
                <a:latin typeface="+mn-lt"/>
                <a:ea typeface="+mn-ea"/>
                <a:cs typeface="+mn-cs"/>
              </a:rPr>
              <a:t>年起，玉山每年舉辦</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永續倡議行動，攜手企業夥伴們共同承諾並採取具體行動減緩對環境與自然的衝擊，今年邁入第四年，參與夥伴除了來自各產業龍頭、隱形冠軍、海外台商等逾百家企業外，更號召</a:t>
            </a:r>
            <a:r>
              <a:rPr lang="en-US" altLang="zh-TW" sz="1200" b="0" i="0" kern="1200" dirty="0" smtClean="0">
                <a:solidFill>
                  <a:schemeClr val="tx1"/>
                </a:solidFill>
                <a:latin typeface="+mn-lt"/>
                <a:ea typeface="+mn-ea"/>
                <a:cs typeface="+mn-cs"/>
              </a:rPr>
              <a:t>26</a:t>
            </a:r>
            <a:r>
              <a:rPr lang="zh-TW" altLang="en-US" sz="1200" b="0" i="0" kern="1200" dirty="0" smtClean="0">
                <a:solidFill>
                  <a:schemeClr val="tx1"/>
                </a:solidFill>
                <a:latin typeface="+mn-lt"/>
                <a:ea typeface="+mn-ea"/>
                <a:cs typeface="+mn-cs"/>
              </a:rPr>
              <a:t>家醫療院所以及來自丹麥、希臘、美國、新加坡、日本等國際大型企業共襄盛舉，影響力已顯成效。在舉辦倡議行動同時，玉山已打造永續轉型平台，整合產學研界量能，提升永續生態圈韌性，協助企業面對淨零轉型的挑戰。</a:t>
            </a:r>
            <a:endParaRPr lang="en-US" altLang="zh-TW" sz="1200" b="0" i="0" kern="1200" dirty="0" smtClean="0">
              <a:solidFill>
                <a:schemeClr val="tx1"/>
              </a:solidFill>
              <a:latin typeface="+mn-lt"/>
              <a:ea typeface="+mn-ea"/>
              <a:cs typeface="+mn-cs"/>
            </a:endParaRPr>
          </a:p>
          <a:p>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玉山金控董事長黃男州表示，「一個好的</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策略，就是一個好的企業發展策略」，全球對氣候、環境、社會等議題的重視及渴望轉型，讓</a:t>
            </a:r>
            <a:r>
              <a:rPr lang="en-US" altLang="zh-TW" sz="1200" b="0" i="0" kern="1200" dirty="0" smtClean="0">
                <a:solidFill>
                  <a:schemeClr val="tx1"/>
                </a:solidFill>
                <a:latin typeface="+mn-lt"/>
                <a:ea typeface="+mn-ea"/>
                <a:cs typeface="+mn-cs"/>
              </a:rPr>
              <a:t>ESG</a:t>
            </a:r>
            <a:r>
              <a:rPr lang="zh-TW" altLang="en-US" sz="1200" b="0" i="0" kern="1200" dirty="0" smtClean="0">
                <a:solidFill>
                  <a:schemeClr val="tx1"/>
                </a:solidFill>
                <a:latin typeface="+mn-lt"/>
                <a:ea typeface="+mn-ea"/>
                <a:cs typeface="+mn-cs"/>
              </a:rPr>
              <a:t>成為企業長久經營不可或缺的一環。</a:t>
            </a:r>
            <a:endParaRPr lang="zh-TW" altLang="en-US" dirty="0"/>
          </a:p>
        </p:txBody>
      </p:sp>
      <p:sp>
        <p:nvSpPr>
          <p:cNvPr id="4" name="投影片編號版面配置區 3"/>
          <p:cNvSpPr>
            <a:spLocks noGrp="1"/>
          </p:cNvSpPr>
          <p:nvPr>
            <p:ph type="sldNum" sz="quarter" idx="10"/>
          </p:nvPr>
        </p:nvSpPr>
        <p:spPr/>
        <p:txBody>
          <a:bodyPr/>
          <a:lstStyle/>
          <a:p>
            <a:fld id="{33567027-894D-C340-A7C1-35063DCDFA7D}" type="slidenum">
              <a:rPr kumimoji="1" lang="zh-TW" altLang="en-US" smtClean="0"/>
              <a:pPr/>
              <a:t>26</a:t>
            </a:fld>
            <a:endParaRPr kumimoji="1"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27</a:t>
            </a:fld>
            <a:endParaRPr lang="de-DE" altLang="zh-TW"/>
          </a:p>
        </p:txBody>
      </p:sp>
    </p:spTree>
    <p:extLst>
      <p:ext uri="{BB962C8B-B14F-4D97-AF65-F5344CB8AC3E}">
        <p14:creationId xmlns:p14="http://schemas.microsoft.com/office/powerpoint/2010/main" xmlns="" val="185912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28</a:t>
            </a:fld>
            <a:endParaRPr lang="de-DE" altLang="zh-TW"/>
          </a:p>
        </p:txBody>
      </p:sp>
    </p:spTree>
    <p:extLst>
      <p:ext uri="{BB962C8B-B14F-4D97-AF65-F5344CB8AC3E}">
        <p14:creationId xmlns:p14="http://schemas.microsoft.com/office/powerpoint/2010/main" xmlns="" val="185912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3</a:t>
            </a:fld>
            <a:endParaRPr lang="de-DE" altLang="zh-TW"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4</a:t>
            </a:fld>
            <a:endParaRPr lang="de-DE" altLang="zh-TW"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381000" y="685800"/>
            <a:ext cx="6096000" cy="3429000"/>
          </a:xfrm>
          <a:ln/>
        </p:spPr>
      </p:sp>
      <p:sp>
        <p:nvSpPr>
          <p:cNvPr id="50179" name="備忘稿版面配置區 2"/>
          <p:cNvSpPr>
            <a:spLocks noGrp="1"/>
          </p:cNvSpPr>
          <p:nvPr>
            <p:ph type="body" idx="1"/>
          </p:nvPr>
        </p:nvSpPr>
        <p:spPr>
          <a:noFill/>
          <a:ln/>
        </p:spPr>
        <p:txBody>
          <a:bodyPr/>
          <a:lstStyle/>
          <a:p>
            <a:endParaRPr lang="zh-TW" altLang="en-US" dirty="0" smtClean="0"/>
          </a:p>
        </p:txBody>
      </p:sp>
      <p:sp>
        <p:nvSpPr>
          <p:cNvPr id="50180" name="投影片編號版面配置區 3"/>
          <p:cNvSpPr>
            <a:spLocks noGrp="1"/>
          </p:cNvSpPr>
          <p:nvPr>
            <p:ph type="sldNum" sz="quarter" idx="5"/>
          </p:nvPr>
        </p:nvSpPr>
        <p:spPr>
          <a:noFill/>
        </p:spPr>
        <p:txBody>
          <a:bodyPr/>
          <a:lstStyle/>
          <a:p>
            <a:fld id="{5EE15FC7-9335-4BAC-970F-9DF712B3013D}" type="slidenum">
              <a:rPr lang="de-DE" altLang="zh-TW" smtClean="0">
                <a:latin typeface="Arial" charset="0"/>
                <a:cs typeface="Arial" charset="0"/>
              </a:rPr>
              <a:pPr/>
              <a:t>5</a:t>
            </a:fld>
            <a:endParaRPr lang="de-DE" altLang="zh-TW"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6</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7</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8</a:t>
            </a:fld>
            <a:endParaRPr lang="de-DE" altLang="zh-TW"/>
          </a:p>
        </p:txBody>
      </p:sp>
    </p:spTree>
    <p:extLst>
      <p:ext uri="{BB962C8B-B14F-4D97-AF65-F5344CB8AC3E}">
        <p14:creationId xmlns="" xmlns:p14="http://schemas.microsoft.com/office/powerpoint/2010/main" val="185912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p:spPr>
        <p:txBody>
          <a:bodyPr/>
          <a:lstStyle/>
          <a:p>
            <a:pPr>
              <a:buNone/>
            </a:pPr>
            <a:r>
              <a:rPr lang="en-US" altLang="zh-TW" sz="1200" dirty="0" smtClean="0">
                <a:latin typeface="微軟正黑體" pitchFamily="34" charset="-120"/>
                <a:ea typeface="微軟正黑體" pitchFamily="34" charset="-120"/>
              </a:rPr>
              <a:t>Other</a:t>
            </a:r>
            <a:r>
              <a:rPr lang="en-US" altLang="zh-TW" sz="1200" baseline="0" dirty="0" smtClean="0">
                <a:latin typeface="微軟正黑體" pitchFamily="34" charset="-120"/>
                <a:ea typeface="微軟正黑體" pitchFamily="34" charset="-120"/>
              </a:rPr>
              <a:t> countries, including Japan, Korea, Malaysia, China, Philippines, Australia, Myanmar, Cambodia, USA, etc</a:t>
            </a:r>
            <a:endParaRPr lang="en-US" altLang="zh-TW" sz="1200" dirty="0">
              <a:latin typeface="微軟正黑體" pitchFamily="34" charset="-120"/>
              <a:ea typeface="微軟正黑體" pitchFamily="34" charset="-120"/>
            </a:endParaRPr>
          </a:p>
        </p:txBody>
      </p:sp>
      <p:sp>
        <p:nvSpPr>
          <p:cNvPr id="62468" name="投影片編號版面配置區 3"/>
          <p:cNvSpPr>
            <a:spLocks noGrp="1"/>
          </p:cNvSpPr>
          <p:nvPr>
            <p:ph type="sldNum" sz="quarter" idx="5"/>
          </p:nvPr>
        </p:nvSpPr>
        <p:spPr>
          <a:noFill/>
        </p:spPr>
        <p:txBody>
          <a:bodyPr/>
          <a:lstStyle/>
          <a:p>
            <a:fld id="{AFF2EEBB-0BBB-494D-9EDF-DCA593A9DCF3}" type="slidenum">
              <a:rPr lang="de-DE" altLang="zh-TW" smtClean="0"/>
              <a:pPr/>
              <a:t>9</a:t>
            </a:fld>
            <a:endParaRPr lang="de-DE" altLang="zh-TW"/>
          </a:p>
        </p:txBody>
      </p:sp>
    </p:spTree>
    <p:extLst>
      <p:ext uri="{BB962C8B-B14F-4D97-AF65-F5344CB8AC3E}">
        <p14:creationId xmlns:p14="http://schemas.microsoft.com/office/powerpoint/2010/main" xmlns="" val="1859127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office.msn.com.cn/Template/Home.shtml"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office.msn.com.cn/Template/Home.shtml"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4519519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a:stretch/>
        </p:blipFill>
        <p:spPr>
          <a:xfrm>
            <a:off x="1" y="-19050"/>
            <a:ext cx="12191999" cy="6858000"/>
          </a:xfrm>
          <a:prstGeom prst="rect">
            <a:avLst/>
          </a:prstGeom>
        </p:spPr>
      </p:pic>
      <p:sp>
        <p:nvSpPr>
          <p:cNvPr id="3" name="标题 1"/>
          <p:cNvSpPr>
            <a:spLocks noGrp="1"/>
          </p:cNvSpPr>
          <p:nvPr>
            <p:ph type="title" hasCustomPrompt="1"/>
          </p:nvPr>
        </p:nvSpPr>
        <p:spPr>
          <a:xfrm>
            <a:off x="348742" y="243040"/>
            <a:ext cx="4930588" cy="549275"/>
          </a:xfrm>
          <a:prstGeom prst="rect">
            <a:avLst/>
          </a:prstGeom>
        </p:spPr>
        <p:txBody>
          <a:bodyPr>
            <a:normAutofit/>
          </a:bodyPr>
          <a:lstStyle>
            <a:lvl1pPr>
              <a:defRPr sz="3200" b="1">
                <a:solidFill>
                  <a:schemeClr val="bg1"/>
                </a:solidFill>
              </a:defRPr>
            </a:lvl1pPr>
          </a:lstStyle>
          <a:p>
            <a:r>
              <a:rPr lang="zh-CN" altLang="en-US" dirty="0"/>
              <a:t>单击此处添加标题</a:t>
            </a:r>
          </a:p>
        </p:txBody>
      </p:sp>
      <p:cxnSp>
        <p:nvCxnSpPr>
          <p:cNvPr id="4" name="直接连接符 3"/>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 xmlns:p14="http://schemas.microsoft.com/office/powerpoint/2010/main" val="219415029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7" name="矩形 6"/>
          <p:cNvSpPr/>
          <p:nvPr userDrawn="1"/>
        </p:nvSpPr>
        <p:spPr>
          <a:xfrm>
            <a:off x="2857673" y="841948"/>
            <a:ext cx="1335859"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8" name="矩形 7"/>
          <p:cNvSpPr/>
          <p:nvPr userDrawn="1"/>
        </p:nvSpPr>
        <p:spPr>
          <a:xfrm>
            <a:off x="4395050" y="841948"/>
            <a:ext cx="4063149" cy="3559116"/>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Century Gothic  </a:t>
            </a:r>
            <a:r>
              <a:rPr lang="en-US" altLang="zh-CN" sz="1333" dirty="0" err="1">
                <a:solidFill>
                  <a:srgbClr val="FFFFFF"/>
                </a:solidFill>
                <a:latin typeface="Segoe UI Light"/>
                <a:cs typeface="Segoe UI Light"/>
              </a:rPr>
              <a:t>HelveticaNeueLT</a:t>
            </a:r>
            <a:r>
              <a:rPr lang="en-US" altLang="zh-CN" sz="1333" dirty="0">
                <a:solidFill>
                  <a:srgbClr val="FFFFFF"/>
                </a:solidFill>
                <a:latin typeface="Segoe UI Light"/>
                <a:cs typeface="Segoe UI Light"/>
              </a:rPr>
              <a:t> Pro 67 </a:t>
            </a:r>
            <a:r>
              <a:rPr lang="en-US" altLang="zh-CN" sz="1333" dirty="0" err="1">
                <a:solidFill>
                  <a:srgbClr val="FFFFFF"/>
                </a:solidFill>
                <a:latin typeface="Segoe UI Light"/>
                <a:cs typeface="Segoe UI Light"/>
              </a:rPr>
              <a:t>MdCn</a:t>
            </a: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zh-CN" altLang="en-US" sz="1333" dirty="0">
                <a:solidFill>
                  <a:prstClr val="white"/>
                </a:solidFill>
              </a:rPr>
              <a:t>Office</a:t>
            </a:r>
            <a:r>
              <a:rPr lang="en-US" altLang="zh-CN" sz="1333" dirty="0">
                <a:solidFill>
                  <a:prstClr val="white"/>
                </a:solidFill>
              </a:rPr>
              <a:t>PLUS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如有建议请联系officeplus@microsoft.com</a:t>
            </a:r>
            <a:endParaRPr lang="en-US" altLang="zh-CN" sz="1333" dirty="0">
              <a:solidFill>
                <a:srgbClr val="FFFFFF"/>
              </a:solidFill>
              <a:latin typeface="Segoe UI Light"/>
              <a:cs typeface="Segoe UI Light"/>
            </a:endParaRPr>
          </a:p>
        </p:txBody>
      </p:sp>
      <p:sp>
        <p:nvSpPr>
          <p:cNvPr id="9" name="矩形 8"/>
          <p:cNvSpPr/>
          <p:nvPr userDrawn="1"/>
        </p:nvSpPr>
        <p:spPr>
          <a:xfrm>
            <a:off x="440603" y="182445"/>
            <a:ext cx="816249" cy="256545"/>
          </a:xfrm>
          <a:prstGeom prst="rect">
            <a:avLst/>
          </a:prstGeom>
        </p:spPr>
        <p:txBody>
          <a:bodyPr wrap="none">
            <a:spAutoFit/>
          </a:bodyPr>
          <a:lstStyle/>
          <a:p>
            <a:pPr defTabSz="609585"/>
            <a:r>
              <a:rPr kumimoji="1" lang="en-US" altLang="zh-CN" sz="1067" dirty="0" err="1">
                <a:solidFill>
                  <a:srgbClr val="FFFFFF"/>
                </a:solidFill>
                <a:latin typeface="Segoe UI Light"/>
                <a:cs typeface="Segoe UI Light"/>
              </a:rPr>
              <a:t>OfficePLUS</a:t>
            </a:r>
            <a:endParaRPr lang="zh-CN" altLang="en-US" sz="1067" dirty="0">
              <a:solidFill>
                <a:srgbClr val="FFFFFF"/>
              </a:solidFill>
              <a:latin typeface="Segoe UI Light"/>
              <a:cs typeface="Segoe UI Light"/>
            </a:endParaRPr>
          </a:p>
        </p:txBody>
      </p:sp>
    </p:spTree>
    <p:extLst>
      <p:ext uri="{BB962C8B-B14F-4D97-AF65-F5344CB8AC3E}">
        <p14:creationId xmlns="" xmlns:p14="http://schemas.microsoft.com/office/powerpoint/2010/main" val="366617291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a:hlinkClick r:id="rId2"/>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4286431" y="2521041"/>
            <a:ext cx="3177903" cy="418585"/>
          </a:xfrm>
          <a:prstGeom prst="rect">
            <a:avLst/>
          </a:prstGeom>
        </p:spPr>
      </p:pic>
      <p:sp>
        <p:nvSpPr>
          <p:cNvPr id="7" name="文本框 6"/>
          <p:cNvSpPr txBox="1"/>
          <p:nvPr userDrawn="1"/>
        </p:nvSpPr>
        <p:spPr>
          <a:xfrm>
            <a:off x="4259746" y="3740751"/>
            <a:ext cx="3347390" cy="297454"/>
          </a:xfrm>
          <a:prstGeom prst="rect">
            <a:avLst/>
          </a:prstGeom>
          <a:noFill/>
        </p:spPr>
        <p:txBody>
          <a:bodyPr wrap="none" rtlCol="0">
            <a:spAutoFit/>
          </a:bodyPr>
          <a:lstStyle/>
          <a:p>
            <a:pPr algn="ctr"/>
            <a:r>
              <a:rPr kumimoji="1" lang="zh-CN" altLang="en-US" sz="1333" dirty="0">
                <a:solidFill>
                  <a:schemeClr val="tx1">
                    <a:lumMod val="75000"/>
                    <a:lumOff val="25000"/>
                  </a:schemeClr>
                </a:solidFill>
              </a:rPr>
              <a:t>点击</a:t>
            </a:r>
            <a:r>
              <a:rPr kumimoji="1" lang="en-US" altLang="zh-CN" sz="1333" dirty="0">
                <a:solidFill>
                  <a:schemeClr val="tx1">
                    <a:lumMod val="75000"/>
                    <a:lumOff val="25000"/>
                  </a:schemeClr>
                </a:solidFill>
              </a:rPr>
              <a:t>Logo</a:t>
            </a:r>
            <a:r>
              <a:rPr kumimoji="1" lang="zh-CN" altLang="en-US" sz="1333" dirty="0">
                <a:solidFill>
                  <a:schemeClr val="tx1">
                    <a:lumMod val="75000"/>
                    <a:lumOff val="25000"/>
                  </a:schemeClr>
                </a:solidFill>
              </a:rPr>
              <a:t>获取更多优质模板（放映模式）</a:t>
            </a:r>
          </a:p>
        </p:txBody>
      </p:sp>
    </p:spTree>
    <p:extLst>
      <p:ext uri="{BB962C8B-B14F-4D97-AF65-F5344CB8AC3E}">
        <p14:creationId xmlns="" xmlns:p14="http://schemas.microsoft.com/office/powerpoint/2010/main" val="237139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609600" y="6356351"/>
            <a:ext cx="2844800" cy="366183"/>
          </a:xfrm>
          <a:prstGeom prst="rect">
            <a:avLst/>
          </a:prstGeom>
        </p:spPr>
        <p:txBody>
          <a:bodyPr lIns="121917" tIns="60958" rIns="121917" bIns="60958"/>
          <a:lstStyle/>
          <a:p>
            <a:fld id="{66E45426-E073-4B9D-AB52-735F1F8DB8DB}" type="datetimeFigureOut">
              <a:rPr lang="zh-TW" altLang="en-US" smtClean="0"/>
              <a:pPr/>
              <a:t>2025/12/12</a:t>
            </a:fld>
            <a:endParaRPr lang="zh-TW" altLang="en-US"/>
          </a:p>
        </p:txBody>
      </p:sp>
      <p:sp>
        <p:nvSpPr>
          <p:cNvPr id="3" name="頁尾版面配置區 2"/>
          <p:cNvSpPr>
            <a:spLocks noGrp="1"/>
          </p:cNvSpPr>
          <p:nvPr>
            <p:ph type="ftr" sz="quarter" idx="11"/>
          </p:nvPr>
        </p:nvSpPr>
        <p:spPr>
          <a:xfrm>
            <a:off x="4165600" y="6356351"/>
            <a:ext cx="3860800" cy="366183"/>
          </a:xfrm>
          <a:prstGeom prst="rect">
            <a:avLst/>
          </a:prstGeom>
        </p:spPr>
        <p:txBody>
          <a:bodyPr lIns="121917" tIns="60958" rIns="121917" bIns="60958"/>
          <a:lstStyle/>
          <a:p>
            <a:endParaRPr lang="zh-TW" altLang="en-US"/>
          </a:p>
        </p:txBody>
      </p:sp>
      <p:sp>
        <p:nvSpPr>
          <p:cNvPr id="4" name="投影片編號版面配置區 3"/>
          <p:cNvSpPr>
            <a:spLocks noGrp="1"/>
          </p:cNvSpPr>
          <p:nvPr>
            <p:ph type="sldNum" sz="quarter" idx="12"/>
          </p:nvPr>
        </p:nvSpPr>
        <p:spPr>
          <a:xfrm>
            <a:off x="8737600" y="6356351"/>
            <a:ext cx="2844800" cy="366183"/>
          </a:xfrm>
          <a:prstGeom prst="rect">
            <a:avLst/>
          </a:prstGeom>
        </p:spPr>
        <p:txBody>
          <a:bodyPr lIns="121917" tIns="60958" rIns="121917" bIns="60958"/>
          <a:lstStyle/>
          <a:p>
            <a:fld id="{4A4E42FC-B411-41E4-86FF-257970546487}" type="slidenum">
              <a:rPr lang="zh-TW" altLang="en-US" smtClean="0"/>
              <a:pPr/>
              <a:t>‹#›</a:t>
            </a:fld>
            <a:endParaRPr lang="zh-TW" alt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14867" y="270934"/>
            <a:ext cx="11360151" cy="647700"/>
          </a:xfrm>
          <a:prstGeom prst="rect">
            <a:avLst/>
          </a:prstGeom>
        </p:spPr>
        <p:txBody>
          <a:bodyPr lIns="121917" tIns="60958" rIns="121917" bIns="60958"/>
          <a:lstStyle/>
          <a:p>
            <a:r>
              <a:rPr lang="de-DE"/>
              <a:t>Titelmasterformat durch Klicken bearbeiten</a:t>
            </a:r>
          </a:p>
        </p:txBody>
      </p:sp>
      <p:sp>
        <p:nvSpPr>
          <p:cNvPr id="3" name="Inhaltsplatzhalter 2"/>
          <p:cNvSpPr>
            <a:spLocks noGrp="1"/>
          </p:cNvSpPr>
          <p:nvPr>
            <p:ph idx="1"/>
          </p:nvPr>
        </p:nvSpPr>
        <p:spPr>
          <a:xfrm>
            <a:off x="393701" y="1488018"/>
            <a:ext cx="11366500" cy="4313767"/>
          </a:xfrm>
          <a:prstGeom prst="rect">
            <a:avLst/>
          </a:prstGeom>
        </p:spPr>
        <p:txBody>
          <a:bodyPr lIns="121917" tIns="60958" rIns="121917" bIns="60958"/>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xfrm>
            <a:off x="4165600" y="6364818"/>
            <a:ext cx="3860800" cy="249767"/>
          </a:xfrm>
          <a:prstGeom prst="rect">
            <a:avLst/>
          </a:prstGeom>
          <a:ln/>
        </p:spPr>
        <p:txBody>
          <a:bodyPr lIns="121917" tIns="60958" rIns="121917" bIns="60958"/>
          <a:lstStyle>
            <a:lvl1pPr>
              <a:defRPr/>
            </a:lvl1pPr>
          </a:lstStyle>
          <a:p>
            <a:pPr>
              <a:defRPr/>
            </a:pPr>
            <a:endParaRPr lang="zh-TW"/>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519519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descr="tumblr_ndyg3pYbKW1tubinno1_1280.jpg"/>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14217"/>
          <a:stretch/>
        </p:blipFill>
        <p:spPr>
          <a:xfrm>
            <a:off x="0" y="-51816"/>
            <a:ext cx="12192000" cy="6928866"/>
          </a:xfrm>
          <a:prstGeom prst="rect">
            <a:avLst/>
          </a:prstGeom>
        </p:spPr>
      </p:pic>
      <p:sp>
        <p:nvSpPr>
          <p:cNvPr id="8" name="矩形 7"/>
          <p:cNvSpPr/>
          <p:nvPr userDrawn="1"/>
        </p:nvSpPr>
        <p:spPr>
          <a:xfrm>
            <a:off x="0" y="-51816"/>
            <a:ext cx="12195696" cy="6896100"/>
          </a:xfrm>
          <a:prstGeom prst="rect">
            <a:avLst/>
          </a:prstGeom>
          <a:solidFill>
            <a:srgbClr val="091A2D">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xmlns="" val="172460768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a:off x="4152900" y="0"/>
            <a:ext cx="8039099" cy="6858000"/>
          </a:xfrm>
          <a:prstGeom prst="rect">
            <a:avLst/>
          </a:prstGeom>
          <a:solidFill>
            <a:srgbClr val="09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cxnSp>
        <p:nvCxnSpPr>
          <p:cNvPr id="7" name="直接连接符 6"/>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sp>
        <p:nvSpPr>
          <p:cNvPr id="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p14="http://schemas.microsoft.com/office/powerpoint/2010/main" xmlns="" val="378578822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cxnSp>
        <p:nvCxnSpPr>
          <p:cNvPr id="6" name="直接连接符 5"/>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矩形 6"/>
          <p:cNvSpPr/>
          <p:nvPr userDrawn="1"/>
        </p:nvSpPr>
        <p:spPr>
          <a:xfrm>
            <a:off x="0" y="3976914"/>
            <a:ext cx="12192000" cy="2881086"/>
          </a:xfrm>
          <a:prstGeom prst="rect">
            <a:avLst/>
          </a:prstGeom>
          <a:solidFill>
            <a:srgbClr val="09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sp>
        <p:nvSpPr>
          <p:cNvPr id="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p14="http://schemas.microsoft.com/office/powerpoint/2010/main" xmlns="" val="38506267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cxnSp>
        <p:nvCxnSpPr>
          <p:cNvPr id="9" name="直接连接符 8"/>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p14="http://schemas.microsoft.com/office/powerpoint/2010/main" xmlns="" val="24017144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descr="tumblr_ndyg3pYbKW1tubinno1_1280.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b="14217"/>
          <a:stretch/>
        </p:blipFill>
        <p:spPr>
          <a:xfrm>
            <a:off x="0" y="-51816"/>
            <a:ext cx="12192000" cy="6928866"/>
          </a:xfrm>
          <a:prstGeom prst="rect">
            <a:avLst/>
          </a:prstGeom>
        </p:spPr>
      </p:pic>
      <p:sp>
        <p:nvSpPr>
          <p:cNvPr id="8" name="矩形 7"/>
          <p:cNvSpPr/>
          <p:nvPr userDrawn="1"/>
        </p:nvSpPr>
        <p:spPr>
          <a:xfrm>
            <a:off x="0" y="-51816"/>
            <a:ext cx="12195696" cy="6896100"/>
          </a:xfrm>
          <a:prstGeom prst="rect">
            <a:avLst/>
          </a:prstGeom>
          <a:solidFill>
            <a:srgbClr val="091A2D">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17246076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p:cNvSpPr/>
          <p:nvPr userDrawn="1"/>
        </p:nvSpPr>
        <p:spPr>
          <a:xfrm flipH="1">
            <a:off x="430016" y="649357"/>
            <a:ext cx="2260175" cy="359886"/>
          </a:xfrm>
          <a:prstGeom prst="rect">
            <a:avLst/>
          </a:prstGeom>
          <a:gradFill flip="none" rotWithShape="1">
            <a:gsLst>
              <a:gs pos="33000">
                <a:srgbClr val="F1B427">
                  <a:alpha val="90000"/>
                </a:srgbClr>
              </a:gs>
              <a:gs pos="66000">
                <a:srgbClr val="F1B427">
                  <a:alpha val="50000"/>
                </a:srgbClr>
              </a:gs>
              <a:gs pos="100000">
                <a:schemeClr val="accent1">
                  <a:tint val="23500"/>
                  <a:satMod val="160000"/>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FFFF"/>
              </a:solidFill>
            </a:endParaRPr>
          </a:p>
        </p:txBody>
      </p:sp>
      <p:sp>
        <p:nvSpPr>
          <p:cNvPr id="6" name="標題 22"/>
          <p:cNvSpPr>
            <a:spLocks noGrp="1"/>
          </p:cNvSpPr>
          <p:nvPr userDrawn="1">
            <p:ph type="title"/>
          </p:nvPr>
        </p:nvSpPr>
        <p:spPr>
          <a:xfrm>
            <a:off x="401611" y="323943"/>
            <a:ext cx="5694387" cy="647700"/>
          </a:xfrm>
          <a:prstGeom prst="rect">
            <a:avLst/>
          </a:prstGeom>
        </p:spPr>
        <p:txBody>
          <a:bodyPr>
            <a:normAutofit/>
          </a:bodyPr>
          <a:lstStyle>
            <a:lvl1pPr algn="l">
              <a:defRPr lang="zh-TW" altLang="en-US" sz="4000" b="1" kern="1200" dirty="0" smtClean="0">
                <a:solidFill>
                  <a:schemeClr val="tx1"/>
                </a:solidFill>
                <a:latin typeface="+mj-lt"/>
                <a:ea typeface="+mj-ea"/>
                <a:cs typeface="+mj-cs"/>
              </a:defRPr>
            </a:lvl1pPr>
          </a:lstStyle>
          <a:p>
            <a:endParaRPr lang="zh-TW" altLang="en-US" sz="4000" b="1" dirty="0"/>
          </a:p>
        </p:txBody>
      </p:sp>
      <p:sp>
        <p:nvSpPr>
          <p:cNvPr id="7" name="矩形 6"/>
          <p:cNvSpPr/>
          <p:nvPr userDrawn="1"/>
        </p:nvSpPr>
        <p:spPr>
          <a:xfrm>
            <a:off x="0" y="6135757"/>
            <a:ext cx="12192000" cy="722242"/>
          </a:xfrm>
          <a:prstGeom prst="rect">
            <a:avLst/>
          </a:prstGeom>
          <a:solidFill>
            <a:srgbClr val="09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xmlns="" val="240171442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矩形 3"/>
          <p:cNvSpPr/>
          <p:nvPr userDrawn="1"/>
        </p:nvSpPr>
        <p:spPr>
          <a:xfrm flipH="1">
            <a:off x="430016" y="649357"/>
            <a:ext cx="2260175" cy="359886"/>
          </a:xfrm>
          <a:prstGeom prst="rect">
            <a:avLst/>
          </a:prstGeom>
          <a:gradFill flip="none" rotWithShape="1">
            <a:gsLst>
              <a:gs pos="33000">
                <a:srgbClr val="F1B427">
                  <a:alpha val="90000"/>
                </a:srgbClr>
              </a:gs>
              <a:gs pos="66000">
                <a:srgbClr val="F1B427">
                  <a:alpha val="50000"/>
                </a:srgbClr>
              </a:gs>
              <a:gs pos="100000">
                <a:schemeClr val="accent1">
                  <a:tint val="23500"/>
                  <a:satMod val="160000"/>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FFFF"/>
              </a:solidFill>
            </a:endParaRPr>
          </a:p>
        </p:txBody>
      </p:sp>
      <p:sp>
        <p:nvSpPr>
          <p:cNvPr id="6" name="標題 22"/>
          <p:cNvSpPr>
            <a:spLocks noGrp="1"/>
          </p:cNvSpPr>
          <p:nvPr userDrawn="1">
            <p:ph type="title"/>
          </p:nvPr>
        </p:nvSpPr>
        <p:spPr>
          <a:xfrm>
            <a:off x="401611" y="323943"/>
            <a:ext cx="5694387" cy="647700"/>
          </a:xfrm>
          <a:prstGeom prst="rect">
            <a:avLst/>
          </a:prstGeom>
        </p:spPr>
        <p:txBody>
          <a:bodyPr>
            <a:normAutofit/>
          </a:bodyPr>
          <a:lstStyle>
            <a:lvl1pPr algn="l">
              <a:defRPr lang="zh-TW" altLang="en-US" sz="4000" b="1" kern="1200" dirty="0" smtClean="0">
                <a:solidFill>
                  <a:schemeClr val="tx1"/>
                </a:solidFill>
                <a:latin typeface="+mj-lt"/>
                <a:ea typeface="+mj-ea"/>
                <a:cs typeface="+mj-cs"/>
              </a:defRPr>
            </a:lvl1pPr>
          </a:lstStyle>
          <a:p>
            <a:endParaRPr lang="zh-TW" altLang="en-US" sz="4000" b="1" dirty="0"/>
          </a:p>
        </p:txBody>
      </p:sp>
    </p:spTree>
    <p:extLst>
      <p:ext uri="{BB962C8B-B14F-4D97-AF65-F5344CB8AC3E}">
        <p14:creationId xmlns:p14="http://schemas.microsoft.com/office/powerpoint/2010/main" xmlns="" val="240171442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0171442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348742" y="214012"/>
            <a:ext cx="4930588" cy="549275"/>
          </a:xfrm>
          <a:prstGeom prst="rect">
            <a:avLst/>
          </a:prstGeom>
        </p:spPr>
        <p:txBody>
          <a:bodyPr>
            <a:normAutofit/>
          </a:bodyPr>
          <a:lstStyle>
            <a:lvl1pPr>
              <a:defRPr sz="3200" b="1"/>
            </a:lvl1pPr>
          </a:lstStyle>
          <a:p>
            <a:r>
              <a:rPr lang="zh-CN" altLang="en-US" dirty="0"/>
              <a:t>单击此处添加标题</a:t>
            </a:r>
          </a:p>
        </p:txBody>
      </p:sp>
      <p:cxnSp>
        <p:nvCxnSpPr>
          <p:cNvPr id="7" name="直接连接符 6"/>
          <p:cNvCxnSpPr/>
          <p:nvPr userDrawn="1"/>
        </p:nvCxnSpPr>
        <p:spPr>
          <a:xfrm flipV="1">
            <a:off x="348742" y="792315"/>
            <a:ext cx="216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2247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1" y="-19050"/>
            <a:ext cx="12191999" cy="6858000"/>
          </a:xfrm>
          <a:prstGeom prst="rect">
            <a:avLst/>
          </a:prstGeom>
        </p:spPr>
      </p:pic>
      <p:sp>
        <p:nvSpPr>
          <p:cNvPr id="3" name="标题 1"/>
          <p:cNvSpPr>
            <a:spLocks noGrp="1"/>
          </p:cNvSpPr>
          <p:nvPr>
            <p:ph type="title" hasCustomPrompt="1"/>
          </p:nvPr>
        </p:nvSpPr>
        <p:spPr>
          <a:xfrm>
            <a:off x="348742" y="243040"/>
            <a:ext cx="4930588" cy="549275"/>
          </a:xfrm>
          <a:prstGeom prst="rect">
            <a:avLst/>
          </a:prstGeom>
        </p:spPr>
        <p:txBody>
          <a:bodyPr>
            <a:normAutofit/>
          </a:bodyPr>
          <a:lstStyle>
            <a:lvl1pPr>
              <a:defRPr sz="3200" b="1">
                <a:solidFill>
                  <a:schemeClr val="bg1"/>
                </a:solidFill>
              </a:defRPr>
            </a:lvl1pPr>
          </a:lstStyle>
          <a:p>
            <a:r>
              <a:rPr lang="zh-CN" altLang="en-US" dirty="0"/>
              <a:t>单击此处添加标题</a:t>
            </a:r>
          </a:p>
        </p:txBody>
      </p:sp>
      <p:cxnSp>
        <p:nvCxnSpPr>
          <p:cNvPr id="4" name="直接连接符 3"/>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p14="http://schemas.microsoft.com/office/powerpoint/2010/main" xmlns="" val="219415029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7" name="矩形 6"/>
          <p:cNvSpPr/>
          <p:nvPr userDrawn="1"/>
        </p:nvSpPr>
        <p:spPr>
          <a:xfrm>
            <a:off x="2857673" y="841948"/>
            <a:ext cx="1335859"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8" name="矩形 7"/>
          <p:cNvSpPr/>
          <p:nvPr userDrawn="1"/>
        </p:nvSpPr>
        <p:spPr>
          <a:xfrm>
            <a:off x="4395050" y="841948"/>
            <a:ext cx="4063149" cy="3559116"/>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Century Gothic  </a:t>
            </a:r>
            <a:r>
              <a:rPr lang="en-US" altLang="zh-CN" sz="1333" dirty="0" err="1">
                <a:solidFill>
                  <a:srgbClr val="FFFFFF"/>
                </a:solidFill>
                <a:latin typeface="Segoe UI Light"/>
                <a:cs typeface="Segoe UI Light"/>
              </a:rPr>
              <a:t>HelveticaNeueLT</a:t>
            </a:r>
            <a:r>
              <a:rPr lang="en-US" altLang="zh-CN" sz="1333" dirty="0">
                <a:solidFill>
                  <a:srgbClr val="FFFFFF"/>
                </a:solidFill>
                <a:latin typeface="Segoe UI Light"/>
                <a:cs typeface="Segoe UI Light"/>
              </a:rPr>
              <a:t> Pro 67 </a:t>
            </a:r>
            <a:r>
              <a:rPr lang="en-US" altLang="zh-CN" sz="1333" dirty="0" err="1">
                <a:solidFill>
                  <a:srgbClr val="FFFFFF"/>
                </a:solidFill>
                <a:latin typeface="Segoe UI Light"/>
                <a:cs typeface="Segoe UI Light"/>
              </a:rPr>
              <a:t>MdCn</a:t>
            </a: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zh-CN" altLang="en-US" sz="1333" dirty="0">
                <a:solidFill>
                  <a:prstClr val="white"/>
                </a:solidFill>
              </a:rPr>
              <a:t>Office</a:t>
            </a:r>
            <a:r>
              <a:rPr lang="en-US" altLang="zh-CN" sz="1333" dirty="0">
                <a:solidFill>
                  <a:prstClr val="white"/>
                </a:solidFill>
              </a:rPr>
              <a:t>PLUS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如有建议请联系officeplus@microsoft.com</a:t>
            </a:r>
            <a:endParaRPr lang="en-US" altLang="zh-CN" sz="1333" dirty="0">
              <a:solidFill>
                <a:srgbClr val="FFFFFF"/>
              </a:solidFill>
              <a:latin typeface="Segoe UI Light"/>
              <a:cs typeface="Segoe UI Light"/>
            </a:endParaRPr>
          </a:p>
        </p:txBody>
      </p:sp>
      <p:sp>
        <p:nvSpPr>
          <p:cNvPr id="9" name="矩形 8"/>
          <p:cNvSpPr/>
          <p:nvPr userDrawn="1"/>
        </p:nvSpPr>
        <p:spPr>
          <a:xfrm>
            <a:off x="440603" y="182445"/>
            <a:ext cx="816249" cy="256545"/>
          </a:xfrm>
          <a:prstGeom prst="rect">
            <a:avLst/>
          </a:prstGeom>
        </p:spPr>
        <p:txBody>
          <a:bodyPr wrap="none">
            <a:spAutoFit/>
          </a:bodyPr>
          <a:lstStyle/>
          <a:p>
            <a:pPr defTabSz="609585"/>
            <a:r>
              <a:rPr kumimoji="1" lang="en-US" altLang="zh-CN" sz="1067" dirty="0" err="1">
                <a:solidFill>
                  <a:srgbClr val="FFFFFF"/>
                </a:solidFill>
                <a:latin typeface="Segoe UI Light"/>
                <a:cs typeface="Segoe UI Light"/>
              </a:rPr>
              <a:t>OfficePLUS</a:t>
            </a:r>
            <a:endParaRPr lang="zh-CN" altLang="en-US" sz="1067" dirty="0">
              <a:solidFill>
                <a:srgbClr val="FFFFFF"/>
              </a:solidFill>
              <a:latin typeface="Segoe UI Light"/>
              <a:cs typeface="Segoe UI Light"/>
            </a:endParaRPr>
          </a:p>
        </p:txBody>
      </p:sp>
    </p:spTree>
    <p:extLst>
      <p:ext uri="{BB962C8B-B14F-4D97-AF65-F5344CB8AC3E}">
        <p14:creationId xmlns:p14="http://schemas.microsoft.com/office/powerpoint/2010/main" xmlns="" val="366617291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a:hlinkClick r:id="rId2"/>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286431" y="2521041"/>
            <a:ext cx="3177903" cy="418585"/>
          </a:xfrm>
          <a:prstGeom prst="rect">
            <a:avLst/>
          </a:prstGeom>
        </p:spPr>
      </p:pic>
      <p:sp>
        <p:nvSpPr>
          <p:cNvPr id="7" name="文本框 6"/>
          <p:cNvSpPr txBox="1"/>
          <p:nvPr userDrawn="1"/>
        </p:nvSpPr>
        <p:spPr>
          <a:xfrm>
            <a:off x="4259746" y="3740751"/>
            <a:ext cx="3347390" cy="297454"/>
          </a:xfrm>
          <a:prstGeom prst="rect">
            <a:avLst/>
          </a:prstGeom>
          <a:noFill/>
        </p:spPr>
        <p:txBody>
          <a:bodyPr wrap="none" rtlCol="0">
            <a:spAutoFit/>
          </a:bodyPr>
          <a:lstStyle/>
          <a:p>
            <a:pPr algn="ctr"/>
            <a:r>
              <a:rPr kumimoji="1" lang="zh-CN" altLang="en-US" sz="1333" dirty="0">
                <a:solidFill>
                  <a:srgbClr val="000000">
                    <a:lumMod val="75000"/>
                    <a:lumOff val="25000"/>
                  </a:srgbClr>
                </a:solidFill>
              </a:rPr>
              <a:t>点击</a:t>
            </a:r>
            <a:r>
              <a:rPr kumimoji="1" lang="en-US" altLang="zh-CN" sz="1333" dirty="0">
                <a:solidFill>
                  <a:srgbClr val="000000">
                    <a:lumMod val="75000"/>
                    <a:lumOff val="25000"/>
                  </a:srgbClr>
                </a:solidFill>
              </a:rPr>
              <a:t>Logo</a:t>
            </a:r>
            <a:r>
              <a:rPr kumimoji="1" lang="zh-CN" altLang="en-US" sz="1333" dirty="0">
                <a:solidFill>
                  <a:srgbClr val="000000">
                    <a:lumMod val="75000"/>
                    <a:lumOff val="25000"/>
                  </a:srgbClr>
                </a:solidFill>
              </a:rPr>
              <a:t>获取更多优质模板（放映模式）</a:t>
            </a:r>
          </a:p>
        </p:txBody>
      </p:sp>
    </p:spTree>
    <p:extLst>
      <p:ext uri="{BB962C8B-B14F-4D97-AF65-F5344CB8AC3E}">
        <p14:creationId xmlns:p14="http://schemas.microsoft.com/office/powerpoint/2010/main" xmlns="" val="237139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14867" y="270934"/>
            <a:ext cx="11360151" cy="647700"/>
          </a:xfrm>
          <a:prstGeom prst="rect">
            <a:avLst/>
          </a:prstGeom>
        </p:spPr>
        <p:txBody>
          <a:bodyPr lIns="121917" tIns="60958" rIns="121917" bIns="60958"/>
          <a:lstStyle/>
          <a:p>
            <a:r>
              <a:rPr lang="de-DE"/>
              <a:t>Titelmasterformat durch Klicken bearbeiten</a:t>
            </a:r>
          </a:p>
        </p:txBody>
      </p:sp>
      <p:sp>
        <p:nvSpPr>
          <p:cNvPr id="3" name="Inhaltsplatzhalter 2"/>
          <p:cNvSpPr>
            <a:spLocks noGrp="1"/>
          </p:cNvSpPr>
          <p:nvPr>
            <p:ph idx="1"/>
          </p:nvPr>
        </p:nvSpPr>
        <p:spPr>
          <a:xfrm>
            <a:off x="393701" y="1488018"/>
            <a:ext cx="11366500" cy="4313767"/>
          </a:xfrm>
          <a:prstGeom prst="rect">
            <a:avLst/>
          </a:prstGeom>
        </p:spPr>
        <p:txBody>
          <a:bodyPr lIns="121917" tIns="60958" rIns="121917" bIns="60958"/>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xfrm>
            <a:off x="4165600" y="6364818"/>
            <a:ext cx="3860800" cy="249767"/>
          </a:xfrm>
          <a:prstGeom prst="rect">
            <a:avLst/>
          </a:prstGeom>
          <a:ln/>
        </p:spPr>
        <p:txBody>
          <a:bodyPr lIns="121917" tIns="60958" rIns="121917" bIns="60958"/>
          <a:lstStyle>
            <a:lvl1pPr>
              <a:defRPr/>
            </a:lvl1pPr>
          </a:lstStyle>
          <a:p>
            <a:pPr>
              <a:defRPr/>
            </a:pPr>
            <a:endParaRPr lang="zh-TW" altLang="en-US">
              <a:solidFill>
                <a:srgbClr val="000000"/>
              </a:solidFill>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a:off x="4152900" y="0"/>
            <a:ext cx="8039099" cy="6858000"/>
          </a:xfrm>
          <a:prstGeom prst="rect">
            <a:avLst/>
          </a:prstGeom>
          <a:solidFill>
            <a:srgbClr val="09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sp>
        <p:nvSpPr>
          <p:cNvPr id="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 xmlns:p14="http://schemas.microsoft.com/office/powerpoint/2010/main" val="378578822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cxnSp>
        <p:nvCxnSpPr>
          <p:cNvPr id="6" name="直接连接符 5"/>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矩形 6"/>
          <p:cNvSpPr/>
          <p:nvPr userDrawn="1"/>
        </p:nvSpPr>
        <p:spPr>
          <a:xfrm>
            <a:off x="0" y="3976914"/>
            <a:ext cx="12192000" cy="2881086"/>
          </a:xfrm>
          <a:prstGeom prst="rect">
            <a:avLst/>
          </a:prstGeom>
          <a:solidFill>
            <a:srgbClr val="09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sp>
        <p:nvSpPr>
          <p:cNvPr id="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 xmlns:p14="http://schemas.microsoft.com/office/powerpoint/2010/main" val="385062670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cxnSp>
        <p:nvCxnSpPr>
          <p:cNvPr id="9" name="直接连接符 8"/>
          <p:cNvCxnSpPr/>
          <p:nvPr userDrawn="1"/>
        </p:nvCxnSpPr>
        <p:spPr>
          <a:xfrm>
            <a:off x="437642" y="805833"/>
            <a:ext cx="18226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文本占位符 14"/>
          <p:cNvSpPr>
            <a:spLocks noGrp="1"/>
          </p:cNvSpPr>
          <p:nvPr>
            <p:ph type="body" sz="quarter" idx="13" hasCustomPrompt="1"/>
          </p:nvPr>
        </p:nvSpPr>
        <p:spPr>
          <a:xfrm>
            <a:off x="348742" y="846994"/>
            <a:ext cx="3428813" cy="416112"/>
          </a:xfrm>
          <a:prstGeom prst="rect">
            <a:avLst/>
          </a:prstGeom>
        </p:spPr>
        <p:txBody>
          <a:bodyPr>
            <a:normAutofit/>
          </a:bodyPr>
          <a:lstStyle>
            <a:lvl1pPr marL="0" indent="0">
              <a:buNone/>
              <a:defRPr sz="180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 xmlns:p14="http://schemas.microsoft.com/office/powerpoint/2010/main" val="240171442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p:cNvSpPr/>
          <p:nvPr userDrawn="1"/>
        </p:nvSpPr>
        <p:spPr>
          <a:xfrm flipH="1">
            <a:off x="430016" y="649357"/>
            <a:ext cx="2260175" cy="359886"/>
          </a:xfrm>
          <a:prstGeom prst="rect">
            <a:avLst/>
          </a:prstGeom>
          <a:gradFill flip="none" rotWithShape="1">
            <a:gsLst>
              <a:gs pos="33000">
                <a:srgbClr val="F1B427">
                  <a:alpha val="90000"/>
                </a:srgbClr>
              </a:gs>
              <a:gs pos="66000">
                <a:srgbClr val="F1B427">
                  <a:alpha val="50000"/>
                </a:srgbClr>
              </a:gs>
              <a:gs pos="100000">
                <a:schemeClr val="accent1">
                  <a:tint val="23500"/>
                  <a:satMod val="160000"/>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標題 22"/>
          <p:cNvSpPr>
            <a:spLocks noGrp="1"/>
          </p:cNvSpPr>
          <p:nvPr userDrawn="1">
            <p:ph type="title"/>
          </p:nvPr>
        </p:nvSpPr>
        <p:spPr>
          <a:xfrm>
            <a:off x="401611" y="323943"/>
            <a:ext cx="5694387" cy="647700"/>
          </a:xfrm>
          <a:prstGeom prst="rect">
            <a:avLst/>
          </a:prstGeom>
        </p:spPr>
        <p:txBody>
          <a:bodyPr>
            <a:normAutofit/>
          </a:bodyPr>
          <a:lstStyle>
            <a:lvl1pPr algn="l">
              <a:defRPr lang="zh-TW" altLang="en-US" sz="4000" b="1" kern="1200" dirty="0" smtClean="0">
                <a:solidFill>
                  <a:schemeClr val="tx1"/>
                </a:solidFill>
                <a:latin typeface="+mj-lt"/>
                <a:ea typeface="+mj-ea"/>
                <a:cs typeface="+mj-cs"/>
              </a:defRPr>
            </a:lvl1pPr>
          </a:lstStyle>
          <a:p>
            <a:endParaRPr lang="zh-TW" altLang="en-US" sz="4000" b="1" dirty="0"/>
          </a:p>
        </p:txBody>
      </p:sp>
      <p:sp>
        <p:nvSpPr>
          <p:cNvPr id="7" name="矩形 6"/>
          <p:cNvSpPr/>
          <p:nvPr userDrawn="1"/>
        </p:nvSpPr>
        <p:spPr>
          <a:xfrm>
            <a:off x="0" y="6135757"/>
            <a:ext cx="12192000" cy="722242"/>
          </a:xfrm>
          <a:prstGeom prst="rect">
            <a:avLst/>
          </a:prstGeom>
          <a:solidFill>
            <a:srgbClr val="09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4017144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矩形 3"/>
          <p:cNvSpPr/>
          <p:nvPr userDrawn="1"/>
        </p:nvSpPr>
        <p:spPr>
          <a:xfrm flipH="1">
            <a:off x="430016" y="649357"/>
            <a:ext cx="2260175" cy="359886"/>
          </a:xfrm>
          <a:prstGeom prst="rect">
            <a:avLst/>
          </a:prstGeom>
          <a:gradFill flip="none" rotWithShape="1">
            <a:gsLst>
              <a:gs pos="33000">
                <a:srgbClr val="F1B427">
                  <a:alpha val="90000"/>
                </a:srgbClr>
              </a:gs>
              <a:gs pos="66000">
                <a:srgbClr val="F1B427">
                  <a:alpha val="50000"/>
                </a:srgbClr>
              </a:gs>
              <a:gs pos="100000">
                <a:schemeClr val="accent1">
                  <a:tint val="23500"/>
                  <a:satMod val="160000"/>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標題 22"/>
          <p:cNvSpPr>
            <a:spLocks noGrp="1"/>
          </p:cNvSpPr>
          <p:nvPr userDrawn="1">
            <p:ph type="title"/>
          </p:nvPr>
        </p:nvSpPr>
        <p:spPr>
          <a:xfrm>
            <a:off x="401611" y="323943"/>
            <a:ext cx="5694387" cy="647700"/>
          </a:xfrm>
          <a:prstGeom prst="rect">
            <a:avLst/>
          </a:prstGeom>
        </p:spPr>
        <p:txBody>
          <a:bodyPr>
            <a:normAutofit/>
          </a:bodyPr>
          <a:lstStyle>
            <a:lvl1pPr algn="l">
              <a:defRPr lang="zh-TW" altLang="en-US" sz="4000" b="1" kern="1200" dirty="0" smtClean="0">
                <a:solidFill>
                  <a:schemeClr val="tx1"/>
                </a:solidFill>
                <a:latin typeface="+mj-lt"/>
                <a:ea typeface="+mj-ea"/>
                <a:cs typeface="+mj-cs"/>
              </a:defRPr>
            </a:lvl1pPr>
          </a:lstStyle>
          <a:p>
            <a:endParaRPr lang="zh-TW" altLang="en-US" sz="4000" b="1" dirty="0"/>
          </a:p>
        </p:txBody>
      </p:sp>
    </p:spTree>
    <p:extLst>
      <p:ext uri="{BB962C8B-B14F-4D97-AF65-F5344CB8AC3E}">
        <p14:creationId xmlns="" xmlns:p14="http://schemas.microsoft.com/office/powerpoint/2010/main" val="240171442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0171442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348742" y="214012"/>
            <a:ext cx="4930588" cy="549275"/>
          </a:xfrm>
          <a:prstGeom prst="rect">
            <a:avLst/>
          </a:prstGeom>
        </p:spPr>
        <p:txBody>
          <a:bodyPr>
            <a:normAutofit/>
          </a:bodyPr>
          <a:lstStyle>
            <a:lvl1pPr>
              <a:defRPr sz="3200" b="1"/>
            </a:lvl1pPr>
          </a:lstStyle>
          <a:p>
            <a:r>
              <a:rPr lang="zh-CN" altLang="en-US" dirty="0"/>
              <a:t>单击此处添加标题</a:t>
            </a:r>
          </a:p>
        </p:txBody>
      </p:sp>
      <p:cxnSp>
        <p:nvCxnSpPr>
          <p:cNvPr id="7" name="直接连接符 6"/>
          <p:cNvCxnSpPr/>
          <p:nvPr userDrawn="1"/>
        </p:nvCxnSpPr>
        <p:spPr>
          <a:xfrm flipV="1">
            <a:off x="348742" y="792315"/>
            <a:ext cx="216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224729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6983687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5" r:id="rId3"/>
    <p:sldLayoutId id="2147483664" r:id="rId4"/>
    <p:sldLayoutId id="2147483650" r:id="rId5"/>
    <p:sldLayoutId id="2147483686" r:id="rId6"/>
    <p:sldLayoutId id="2147483691" r:id="rId7"/>
    <p:sldLayoutId id="2147483692" r:id="rId8"/>
    <p:sldLayoutId id="2147483677" r:id="rId9"/>
    <p:sldLayoutId id="2147483662" r:id="rId10"/>
    <p:sldLayoutId id="2147483674" r:id="rId11"/>
    <p:sldLayoutId id="2147483675" r:id="rId12"/>
    <p:sldLayoutId id="2147483693" r:id="rId13"/>
    <p:sldLayoutId id="2147483694"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98368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6.png"/><Relationship Id="rId4" Type="http://schemas.openxmlformats.org/officeDocument/2006/relationships/image" Target="../media/image18.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14法人說明會12-15_1 _0.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3852913" y="1047664"/>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321349" y="1347048"/>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10</a:t>
            </a:fld>
            <a:endParaRPr lang="zh-TW" altLang="en-US" sz="1400" dirty="0">
              <a:solidFill>
                <a:prstClr val="black"/>
              </a:solidFill>
              <a:latin typeface="Microsoft YaHei UI" pitchFamily="34" charset="-122"/>
              <a:ea typeface="Microsoft YaHei UI" pitchFamily="34" charset="-122"/>
            </a:endParaRPr>
          </a:p>
        </p:txBody>
      </p:sp>
      <p:grpSp>
        <p:nvGrpSpPr>
          <p:cNvPr id="4" name="群組 27"/>
          <p:cNvGrpSpPr/>
          <p:nvPr/>
        </p:nvGrpSpPr>
        <p:grpSpPr>
          <a:xfrm>
            <a:off x="2714315" y="279133"/>
            <a:ext cx="6689558" cy="5988401"/>
            <a:chOff x="2489211" y="462013"/>
            <a:chExt cx="6548911" cy="5805521"/>
          </a:xfrm>
        </p:grpSpPr>
        <p:pic>
          <p:nvPicPr>
            <p:cNvPr id="1026" name="Picture 2"/>
            <p:cNvPicPr>
              <a:picLocks noChangeAspect="1" noChangeArrowheads="1"/>
            </p:cNvPicPr>
            <p:nvPr/>
          </p:nvPicPr>
          <p:blipFill>
            <a:blip r:embed="rId3" cstate="print"/>
            <a:srcRect/>
            <a:stretch>
              <a:fillRect/>
            </a:stretch>
          </p:blipFill>
          <p:spPr bwMode="auto">
            <a:xfrm>
              <a:off x="2489211" y="462013"/>
              <a:ext cx="6548911" cy="5805521"/>
            </a:xfrm>
            <a:prstGeom prst="rect">
              <a:avLst/>
            </a:prstGeom>
            <a:noFill/>
            <a:ln w="9525">
              <a:noFill/>
              <a:miter lim="800000"/>
              <a:headEnd/>
              <a:tailEnd/>
            </a:ln>
          </p:spPr>
        </p:pic>
        <p:sp>
          <p:nvSpPr>
            <p:cNvPr id="24" name="矩形 23"/>
            <p:cNvSpPr/>
            <p:nvPr/>
          </p:nvSpPr>
          <p:spPr>
            <a:xfrm>
              <a:off x="5072512" y="1116531"/>
              <a:ext cx="1241659" cy="1299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Microsoft YaHei" pitchFamily="34" charset="-122"/>
                  <a:ea typeface="Microsoft YaHei" pitchFamily="34" charset="-122"/>
                </a:rPr>
                <a:t>誠信</a:t>
              </a:r>
              <a:endParaRPr lang="en-US" altLang="zh-TW" sz="3200" b="1" dirty="0" smtClean="0">
                <a:solidFill>
                  <a:schemeClr val="tx1"/>
                </a:solidFill>
                <a:latin typeface="Microsoft YaHei" pitchFamily="34" charset="-122"/>
                <a:ea typeface="Microsoft YaHei" pitchFamily="34" charset="-122"/>
              </a:endParaRPr>
            </a:p>
            <a:p>
              <a:pPr algn="ctr"/>
              <a:r>
                <a:rPr lang="zh-TW" altLang="en-US" sz="3200" b="1" dirty="0" smtClean="0">
                  <a:solidFill>
                    <a:schemeClr val="tx1"/>
                  </a:solidFill>
                  <a:latin typeface="Microsoft YaHei" pitchFamily="34" charset="-122"/>
                  <a:ea typeface="Microsoft YaHei" pitchFamily="34" charset="-122"/>
                </a:rPr>
                <a:t>務實</a:t>
              </a:r>
              <a:endParaRPr lang="en-US" altLang="zh-TW" sz="3200" b="1" dirty="0" smtClean="0">
                <a:solidFill>
                  <a:schemeClr val="tx1"/>
                </a:solidFill>
                <a:latin typeface="Microsoft YaHei" pitchFamily="34" charset="-122"/>
                <a:ea typeface="Microsoft YaHei" pitchFamily="34" charset="-122"/>
              </a:endParaRPr>
            </a:p>
            <a:p>
              <a:pPr algn="ctr"/>
              <a:r>
                <a:rPr lang="en-US" altLang="zh-TW" sz="2000" b="1" dirty="0" smtClean="0">
                  <a:solidFill>
                    <a:schemeClr val="tx1"/>
                  </a:solidFill>
                  <a:latin typeface="Calibri" pitchFamily="34" charset="0"/>
                  <a:ea typeface="Microsoft YaHei" pitchFamily="34" charset="-122"/>
                  <a:cs typeface="Calibri" pitchFamily="34" charset="0"/>
                </a:rPr>
                <a:t>Ethics</a:t>
              </a:r>
              <a:endParaRPr lang="zh-TW" altLang="en-US" sz="2000" b="1" dirty="0">
                <a:solidFill>
                  <a:schemeClr val="tx1"/>
                </a:solidFill>
                <a:latin typeface="Calibri" pitchFamily="34" charset="0"/>
                <a:ea typeface="Microsoft YaHei" pitchFamily="34" charset="-122"/>
                <a:cs typeface="Calibri" pitchFamily="34" charset="0"/>
              </a:endParaRPr>
            </a:p>
          </p:txBody>
        </p:sp>
        <p:sp>
          <p:nvSpPr>
            <p:cNvPr id="25" name="矩形 24"/>
            <p:cNvSpPr/>
            <p:nvPr/>
          </p:nvSpPr>
          <p:spPr>
            <a:xfrm>
              <a:off x="6774578" y="2683843"/>
              <a:ext cx="1241659" cy="1299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Microsoft YaHei" pitchFamily="34" charset="-122"/>
                  <a:ea typeface="Microsoft YaHei" pitchFamily="34" charset="-122"/>
                </a:rPr>
                <a:t>環境關懷</a:t>
              </a:r>
              <a:endParaRPr lang="en-US" altLang="zh-TW" sz="3200" b="1" dirty="0" smtClean="0">
                <a:solidFill>
                  <a:schemeClr val="tx1"/>
                </a:solidFill>
                <a:latin typeface="Microsoft YaHei" pitchFamily="34" charset="-122"/>
                <a:ea typeface="Microsoft YaHei" pitchFamily="34" charset="-122"/>
              </a:endParaRPr>
            </a:p>
            <a:p>
              <a:pPr algn="ctr"/>
              <a:r>
                <a:rPr lang="en-US" altLang="zh-TW" sz="2000" b="1" dirty="0" smtClean="0">
                  <a:solidFill>
                    <a:schemeClr val="tx1"/>
                  </a:solidFill>
                  <a:latin typeface="Calibri" pitchFamily="34" charset="0"/>
                  <a:ea typeface="Microsoft YaHei" pitchFamily="34" charset="-122"/>
                  <a:cs typeface="Calibri" pitchFamily="34" charset="0"/>
                </a:rPr>
                <a:t>ECO</a:t>
              </a:r>
              <a:endParaRPr lang="zh-TW" altLang="en-US" sz="2000" b="1" dirty="0">
                <a:solidFill>
                  <a:schemeClr val="tx1"/>
                </a:solidFill>
                <a:latin typeface="Calibri" pitchFamily="34" charset="0"/>
                <a:ea typeface="Microsoft YaHei" pitchFamily="34" charset="-122"/>
                <a:cs typeface="Calibri" pitchFamily="34" charset="0"/>
              </a:endParaRPr>
            </a:p>
          </p:txBody>
        </p:sp>
        <p:sp>
          <p:nvSpPr>
            <p:cNvPr id="26" name="矩形 25"/>
            <p:cNvSpPr/>
            <p:nvPr/>
          </p:nvSpPr>
          <p:spPr>
            <a:xfrm>
              <a:off x="3442634" y="2662990"/>
              <a:ext cx="1241659" cy="1299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Microsoft YaHei" pitchFamily="34" charset="-122"/>
                  <a:ea typeface="Microsoft YaHei" pitchFamily="34" charset="-122"/>
                </a:rPr>
                <a:t>品質至上</a:t>
              </a:r>
              <a:endParaRPr lang="en-US" altLang="zh-TW" sz="3200" b="1" dirty="0" smtClean="0">
                <a:solidFill>
                  <a:schemeClr val="tx1"/>
                </a:solidFill>
                <a:latin typeface="Microsoft YaHei" pitchFamily="34" charset="-122"/>
                <a:ea typeface="Microsoft YaHei" pitchFamily="34" charset="-122"/>
              </a:endParaRPr>
            </a:p>
            <a:p>
              <a:pPr algn="ctr"/>
              <a:r>
                <a:rPr lang="en-US" altLang="zh-TW" sz="2000" b="1" dirty="0" smtClean="0">
                  <a:solidFill>
                    <a:schemeClr val="tx1"/>
                  </a:solidFill>
                  <a:latin typeface="Calibri" pitchFamily="34" charset="0"/>
                  <a:ea typeface="Microsoft YaHei" pitchFamily="34" charset="-122"/>
                  <a:cs typeface="Calibri" pitchFamily="34" charset="0"/>
                </a:rPr>
                <a:t>Quality</a:t>
              </a:r>
              <a:endParaRPr lang="zh-TW" altLang="en-US" sz="2000" b="1" dirty="0">
                <a:solidFill>
                  <a:schemeClr val="tx1"/>
                </a:solidFill>
                <a:latin typeface="Calibri" pitchFamily="34" charset="0"/>
                <a:ea typeface="Microsoft YaHei" pitchFamily="34" charset="-122"/>
                <a:cs typeface="Calibri" pitchFamily="34" charset="0"/>
              </a:endParaRPr>
            </a:p>
          </p:txBody>
        </p:sp>
        <p:sp>
          <p:nvSpPr>
            <p:cNvPr id="27" name="矩形 26"/>
            <p:cNvSpPr/>
            <p:nvPr/>
          </p:nvSpPr>
          <p:spPr>
            <a:xfrm>
              <a:off x="5096575" y="4268803"/>
              <a:ext cx="1241659" cy="1299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Microsoft YaHei" pitchFamily="34" charset="-122"/>
                  <a:ea typeface="Microsoft YaHei" pitchFamily="34" charset="-122"/>
                </a:rPr>
                <a:t>客戶滿意</a:t>
              </a:r>
              <a:endParaRPr lang="en-US" altLang="zh-TW" sz="3200" b="1" dirty="0" smtClean="0">
                <a:solidFill>
                  <a:schemeClr val="tx1"/>
                </a:solidFill>
                <a:latin typeface="Microsoft YaHei" pitchFamily="34" charset="-122"/>
                <a:ea typeface="Microsoft YaHei" pitchFamily="34" charset="-122"/>
              </a:endParaRPr>
            </a:p>
            <a:p>
              <a:pPr algn="ctr"/>
              <a:r>
                <a:rPr lang="en-US" altLang="zh-TW" sz="2000" b="1" dirty="0" smtClean="0">
                  <a:solidFill>
                    <a:schemeClr val="tx1"/>
                  </a:solidFill>
                  <a:latin typeface="Calibri" pitchFamily="34" charset="0"/>
                  <a:ea typeface="Microsoft YaHei" pitchFamily="34" charset="-122"/>
                  <a:cs typeface="Calibri" pitchFamily="34" charset="0"/>
                </a:rPr>
                <a:t>Customer</a:t>
              </a:r>
              <a:endParaRPr lang="zh-TW" altLang="en-US" sz="2000" b="1" dirty="0">
                <a:solidFill>
                  <a:schemeClr val="tx1"/>
                </a:solidFill>
                <a:latin typeface="Calibri" pitchFamily="34" charset="0"/>
                <a:ea typeface="Microsoft YaHei" pitchFamily="34" charset="-122"/>
                <a:cs typeface="Calibri" pitchFamily="34" charset="0"/>
              </a:endParaRPr>
            </a:p>
          </p:txBody>
        </p:sp>
      </p:grpSp>
      <p:grpSp>
        <p:nvGrpSpPr>
          <p:cNvPr id="5" name="群組 18"/>
          <p:cNvGrpSpPr/>
          <p:nvPr/>
        </p:nvGrpSpPr>
        <p:grpSpPr>
          <a:xfrm>
            <a:off x="7247823" y="5428650"/>
            <a:ext cx="4398745" cy="471635"/>
            <a:chOff x="7074568" y="5467149"/>
            <a:chExt cx="2945331" cy="452388"/>
          </a:xfrm>
        </p:grpSpPr>
        <p:cxnSp>
          <p:nvCxnSpPr>
            <p:cNvPr id="35" name="肘形接點 34"/>
            <p:cNvCxnSpPr/>
            <p:nvPr/>
          </p:nvCxnSpPr>
          <p:spPr>
            <a:xfrm>
              <a:off x="7074568" y="5467149"/>
              <a:ext cx="750771" cy="442763"/>
            </a:xfrm>
            <a:prstGeom prst="bentConnector3">
              <a:avLst>
                <a:gd name="adj1"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7507705" y="5900287"/>
              <a:ext cx="2512194" cy="192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2" name="Picture 2"/>
          <p:cNvPicPr>
            <a:picLocks noChangeAspect="1" noChangeArrowheads="1"/>
          </p:cNvPicPr>
          <p:nvPr/>
        </p:nvPicPr>
        <p:blipFill>
          <a:blip r:embed="rId4" cstate="print"/>
          <a:srcRect/>
          <a:stretch>
            <a:fillRect/>
          </a:stretch>
        </p:blipFill>
        <p:spPr bwMode="auto">
          <a:xfrm>
            <a:off x="8960754" y="3917483"/>
            <a:ext cx="3081103" cy="1839378"/>
          </a:xfrm>
          <a:prstGeom prst="rect">
            <a:avLst/>
          </a:prstGeom>
          <a:noFill/>
          <a:ln w="9525">
            <a:noFill/>
            <a:miter lim="800000"/>
            <a:headEnd/>
            <a:tailEnd/>
          </a:ln>
        </p:spPr>
      </p:pic>
      <p:sp>
        <p:nvSpPr>
          <p:cNvPr id="20" name="文字方塊 19"/>
          <p:cNvSpPr txBox="1"/>
          <p:nvPr/>
        </p:nvSpPr>
        <p:spPr>
          <a:xfrm>
            <a:off x="7892716" y="5919393"/>
            <a:ext cx="4119612" cy="400110"/>
          </a:xfrm>
          <a:prstGeom prst="rect">
            <a:avLst/>
          </a:prstGeom>
          <a:noFill/>
        </p:spPr>
        <p:txBody>
          <a:bodyPr wrap="square" rtlCol="0">
            <a:spAutoFit/>
          </a:bodyPr>
          <a:lstStyle/>
          <a:p>
            <a:pPr algn="ctr"/>
            <a:r>
              <a:rPr lang="en-US" altLang="zh-TW" sz="2000" b="1" dirty="0" smtClean="0">
                <a:solidFill>
                  <a:schemeClr val="bg1">
                    <a:lumMod val="65000"/>
                  </a:schemeClr>
                </a:solidFill>
                <a:latin typeface="Calibri" pitchFamily="34" charset="0"/>
                <a:ea typeface="Microsoft YaHei" pitchFamily="34" charset="-122"/>
                <a:cs typeface="Calibri" pitchFamily="34" charset="0"/>
              </a:rPr>
              <a:t>Caesar professional technician</a:t>
            </a:r>
            <a:endParaRPr lang="zh-TW" altLang="en-US" sz="2000" b="1" dirty="0">
              <a:solidFill>
                <a:schemeClr val="bg1">
                  <a:lumMod val="65000"/>
                </a:schemeClr>
              </a:solidFill>
              <a:latin typeface="Calibri" pitchFamily="34" charset="0"/>
              <a:ea typeface="Microsoft YaHei" pitchFamily="34" charset="-122"/>
              <a:cs typeface="Calibri" pitchFamily="34" charset="0"/>
            </a:endParaRPr>
          </a:p>
        </p:txBody>
      </p:sp>
      <p:grpSp>
        <p:nvGrpSpPr>
          <p:cNvPr id="8" name="群組 20"/>
          <p:cNvGrpSpPr/>
          <p:nvPr/>
        </p:nvGrpSpPr>
        <p:grpSpPr>
          <a:xfrm flipH="1" flipV="1">
            <a:off x="163628" y="3174733"/>
            <a:ext cx="2887580" cy="473242"/>
            <a:chOff x="7074568" y="5467149"/>
            <a:chExt cx="2945331" cy="452388"/>
          </a:xfrm>
        </p:grpSpPr>
        <p:cxnSp>
          <p:nvCxnSpPr>
            <p:cNvPr id="22" name="肘形接點 21"/>
            <p:cNvCxnSpPr/>
            <p:nvPr/>
          </p:nvCxnSpPr>
          <p:spPr>
            <a:xfrm>
              <a:off x="7074568" y="5467149"/>
              <a:ext cx="750771" cy="442763"/>
            </a:xfrm>
            <a:prstGeom prst="bentConnector3">
              <a:avLst>
                <a:gd name="adj1"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07705" y="5900287"/>
              <a:ext cx="2512194" cy="192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9" name="文字方塊 28"/>
          <p:cNvSpPr txBox="1"/>
          <p:nvPr/>
        </p:nvSpPr>
        <p:spPr>
          <a:xfrm>
            <a:off x="173255" y="3270843"/>
            <a:ext cx="2560319" cy="1015663"/>
          </a:xfrm>
          <a:prstGeom prst="rect">
            <a:avLst/>
          </a:prstGeom>
          <a:noFill/>
        </p:spPr>
        <p:txBody>
          <a:bodyPr wrap="square" rtlCol="0">
            <a:spAutoFit/>
          </a:bodyPr>
          <a:lstStyle/>
          <a:p>
            <a:r>
              <a:rPr lang="en-US" altLang="zh-TW" sz="2000" b="1" dirty="0" smtClean="0">
                <a:solidFill>
                  <a:schemeClr val="bg1">
                    <a:lumMod val="65000"/>
                  </a:schemeClr>
                </a:solidFill>
                <a:latin typeface="Calibri" pitchFamily="34" charset="0"/>
                <a:ea typeface="Microsoft YaHei" pitchFamily="34" charset="-122"/>
                <a:cs typeface="Calibri" pitchFamily="34" charset="0"/>
              </a:rPr>
              <a:t>“Mi” in sanitary ware</a:t>
            </a:r>
          </a:p>
          <a:p>
            <a:r>
              <a:rPr lang="en-US" altLang="zh-TW" sz="2000" b="1" dirty="0" smtClean="0">
                <a:solidFill>
                  <a:schemeClr val="bg1">
                    <a:lumMod val="65000"/>
                  </a:schemeClr>
                </a:solidFill>
                <a:latin typeface="Calibri" pitchFamily="34" charset="0"/>
                <a:ea typeface="Microsoft YaHei" pitchFamily="34" charset="-122"/>
                <a:cs typeface="Calibri" pitchFamily="34" charset="0"/>
              </a:rPr>
              <a:t>Stylish Elegance brand positioning</a:t>
            </a:r>
            <a:endParaRPr lang="zh-TW" altLang="en-US" sz="2000" b="1" dirty="0">
              <a:solidFill>
                <a:schemeClr val="bg1">
                  <a:lumMod val="65000"/>
                </a:schemeClr>
              </a:solidFill>
              <a:latin typeface="Calibri" pitchFamily="34" charset="0"/>
              <a:ea typeface="Microsoft YaHei" pitchFamily="34" charset="-122"/>
              <a:cs typeface="Calibri" pitchFamily="34" charset="0"/>
            </a:endParaRPr>
          </a:p>
        </p:txBody>
      </p:sp>
      <p:pic>
        <p:nvPicPr>
          <p:cNvPr id="1027" name="Picture 3"/>
          <p:cNvPicPr>
            <a:picLocks noChangeAspect="1" noChangeArrowheads="1"/>
          </p:cNvPicPr>
          <p:nvPr/>
        </p:nvPicPr>
        <p:blipFill>
          <a:blip r:embed="rId5" cstate="print"/>
          <a:srcRect/>
          <a:stretch>
            <a:fillRect/>
          </a:stretch>
        </p:blipFill>
        <p:spPr bwMode="auto">
          <a:xfrm>
            <a:off x="134754" y="1295780"/>
            <a:ext cx="2897204" cy="1625173"/>
          </a:xfrm>
          <a:prstGeom prst="rect">
            <a:avLst/>
          </a:prstGeom>
          <a:noFill/>
          <a:ln w="9525">
            <a:noFill/>
            <a:miter lim="800000"/>
            <a:headEnd/>
            <a:tailEnd/>
          </a:ln>
        </p:spPr>
      </p:pic>
      <p:sp>
        <p:nvSpPr>
          <p:cNvPr id="30" name="矩形 29"/>
          <p:cNvSpPr/>
          <p:nvPr/>
        </p:nvSpPr>
        <p:spPr>
          <a:xfrm>
            <a:off x="9298002" y="2455064"/>
            <a:ext cx="2980624" cy="400110"/>
          </a:xfrm>
          <a:prstGeom prst="rect">
            <a:avLst/>
          </a:prstGeom>
        </p:spPr>
        <p:txBody>
          <a:bodyPr wrap="square">
            <a:spAutoFit/>
          </a:bodyPr>
          <a:lstStyle/>
          <a:p>
            <a:pPr algn="ctr"/>
            <a:r>
              <a:rPr lang="en-US" altLang="zh-TW" sz="2000" b="1" dirty="0" smtClean="0">
                <a:solidFill>
                  <a:schemeClr val="bg1">
                    <a:lumMod val="65000"/>
                  </a:schemeClr>
                </a:solidFill>
                <a:latin typeface="Calibri" pitchFamily="34" charset="0"/>
                <a:ea typeface="Microsoft YaHei" pitchFamily="34" charset="-122"/>
                <a:cs typeface="Calibri" pitchFamily="34" charset="0"/>
              </a:rPr>
              <a:t>Green, Tech, Eco, Health</a:t>
            </a:r>
            <a:endParaRPr lang="zh-TW" altLang="en-US" sz="2000" b="1" dirty="0" smtClean="0">
              <a:solidFill>
                <a:schemeClr val="bg1">
                  <a:lumMod val="65000"/>
                </a:schemeClr>
              </a:solidFill>
              <a:latin typeface="Calibri" pitchFamily="34" charset="0"/>
              <a:ea typeface="Microsoft YaHei" pitchFamily="34" charset="-122"/>
              <a:cs typeface="Calibri" pitchFamily="34" charset="0"/>
            </a:endParaRPr>
          </a:p>
        </p:txBody>
      </p:sp>
      <p:grpSp>
        <p:nvGrpSpPr>
          <p:cNvPr id="13" name="群組 30"/>
          <p:cNvGrpSpPr/>
          <p:nvPr/>
        </p:nvGrpSpPr>
        <p:grpSpPr>
          <a:xfrm flipV="1">
            <a:off x="8917805" y="2310062"/>
            <a:ext cx="3274195" cy="364157"/>
            <a:chOff x="7074568" y="5467149"/>
            <a:chExt cx="2945331" cy="452388"/>
          </a:xfrm>
        </p:grpSpPr>
        <p:cxnSp>
          <p:nvCxnSpPr>
            <p:cNvPr id="33" name="肘形接點 32"/>
            <p:cNvCxnSpPr/>
            <p:nvPr/>
          </p:nvCxnSpPr>
          <p:spPr>
            <a:xfrm>
              <a:off x="7074568" y="5467149"/>
              <a:ext cx="750771" cy="442763"/>
            </a:xfrm>
            <a:prstGeom prst="bentConnector3">
              <a:avLst>
                <a:gd name="adj1"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7507705" y="5900287"/>
              <a:ext cx="2512194" cy="192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文字方塊 13"/>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Business Concept</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pic>
        <p:nvPicPr>
          <p:cNvPr id="31" name="Picture 2"/>
          <p:cNvPicPr>
            <a:picLocks noChangeAspect="1" noChangeArrowheads="1"/>
          </p:cNvPicPr>
          <p:nvPr/>
        </p:nvPicPr>
        <p:blipFill>
          <a:blip r:embed="rId6" cstate="print"/>
          <a:srcRect/>
          <a:stretch>
            <a:fillRect/>
          </a:stretch>
        </p:blipFill>
        <p:spPr bwMode="auto">
          <a:xfrm>
            <a:off x="11184555" y="48125"/>
            <a:ext cx="959319" cy="419899"/>
          </a:xfrm>
          <a:prstGeom prst="rect">
            <a:avLst/>
          </a:prstGeom>
          <a:noFill/>
          <a:ln w="9525">
            <a:noFill/>
            <a:miter lim="800000"/>
            <a:headEnd/>
            <a:tailEnd/>
          </a:ln>
        </p:spPr>
      </p:pic>
      <p:pic>
        <p:nvPicPr>
          <p:cNvPr id="36" name="Picture 2"/>
          <p:cNvPicPr>
            <a:picLocks noChangeAspect="1" noChangeArrowheads="1"/>
          </p:cNvPicPr>
          <p:nvPr/>
        </p:nvPicPr>
        <p:blipFill>
          <a:blip r:embed="rId7" cstate="print"/>
          <a:srcRect/>
          <a:stretch>
            <a:fillRect/>
          </a:stretch>
        </p:blipFill>
        <p:spPr bwMode="auto">
          <a:xfrm>
            <a:off x="8946031" y="148340"/>
            <a:ext cx="1415655" cy="199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11</a:t>
            </a:fld>
            <a:endParaRPr lang="zh-TW" altLang="en-US" sz="1400" dirty="0">
              <a:solidFill>
                <a:prstClr val="black"/>
              </a:solidFill>
              <a:latin typeface="Microsoft YaHei UI" pitchFamily="34" charset="-122"/>
              <a:ea typeface="Microsoft YaHei UI" pitchFamily="34" charset="-122"/>
            </a:endParaRPr>
          </a:p>
        </p:txBody>
      </p:sp>
      <p:graphicFrame>
        <p:nvGraphicFramePr>
          <p:cNvPr id="31" name="圖表 30"/>
          <p:cNvGraphicFramePr/>
          <p:nvPr/>
        </p:nvGraphicFramePr>
        <p:xfrm>
          <a:off x="211756" y="779645"/>
          <a:ext cx="11839074" cy="52072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表格 36"/>
          <p:cNvGraphicFramePr>
            <a:graphicFrameLocks noGrp="1"/>
          </p:cNvGraphicFramePr>
          <p:nvPr/>
        </p:nvGraphicFramePr>
        <p:xfrm>
          <a:off x="193566" y="5493792"/>
          <a:ext cx="11664757" cy="782320"/>
        </p:xfrm>
        <a:graphic>
          <a:graphicData uri="http://schemas.openxmlformats.org/drawingml/2006/table">
            <a:tbl>
              <a:tblPr firstRow="1" bandRow="1">
                <a:tableStyleId>{3B4B98B0-60AC-42C2-AFA5-B58CD77FA1E5}</a:tableStyleId>
              </a:tblPr>
              <a:tblGrid>
                <a:gridCol w="897289"/>
                <a:gridCol w="897289"/>
                <a:gridCol w="897289"/>
                <a:gridCol w="897289"/>
                <a:gridCol w="897289"/>
                <a:gridCol w="897289"/>
                <a:gridCol w="897289"/>
                <a:gridCol w="897289"/>
                <a:gridCol w="897289"/>
                <a:gridCol w="897289"/>
                <a:gridCol w="897289"/>
                <a:gridCol w="897289"/>
                <a:gridCol w="897289"/>
              </a:tblGrid>
              <a:tr h="370840">
                <a:tc>
                  <a:txBody>
                    <a:bodyPr/>
                    <a:lstStyle/>
                    <a:p>
                      <a:pPr algn="ctr"/>
                      <a:r>
                        <a:rPr lang="en-US" altLang="zh-TW" sz="1050" b="0" dirty="0" smtClean="0">
                          <a:latin typeface="Calibri" pitchFamily="34" charset="0"/>
                          <a:ea typeface="Microsoft YaHei" pitchFamily="34" charset="-122"/>
                          <a:cs typeface="Calibri" pitchFamily="34" charset="0"/>
                        </a:rPr>
                        <a:t>Dividend Payout Ratio</a:t>
                      </a:r>
                      <a:endParaRPr lang="zh-TW" altLang="en-US" sz="1050" b="0" dirty="0">
                        <a:latin typeface="Calibri" pitchFamily="34" charset="0"/>
                        <a:ea typeface="Microsoft YaHei" pitchFamily="34" charset="-122"/>
                        <a:cs typeface="Calibri" pitchFamily="34" charset="0"/>
                      </a:endParaRPr>
                    </a:p>
                  </a:txBody>
                  <a:tcPr/>
                </a:tc>
                <a:tc>
                  <a:txBody>
                    <a:bodyPr/>
                    <a:lstStyle/>
                    <a:p>
                      <a:pPr algn="ctr"/>
                      <a:r>
                        <a:rPr lang="en-US" altLang="zh-TW" sz="1600" b="0" dirty="0" smtClean="0">
                          <a:latin typeface="Microsoft YaHei" pitchFamily="34" charset="-122"/>
                          <a:ea typeface="Microsoft YaHei" pitchFamily="34" charset="-122"/>
                        </a:rPr>
                        <a:t>62.99%</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71.71%</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62.89%</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64.71%</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64.25%</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65.71%</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68.95%</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65.79%</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65.15%</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56.93%</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55.05%</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54.92%</a:t>
                      </a:r>
                      <a:endParaRPr lang="zh-TW" altLang="en-US" sz="1600" b="0" dirty="0">
                        <a:latin typeface="Microsoft YaHei" pitchFamily="34" charset="-122"/>
                        <a:ea typeface="Microsoft YaHei" pitchFamily="34" charset="-122"/>
                      </a:endParaRPr>
                    </a:p>
                  </a:txBody>
                  <a:tcPr/>
                </a:tc>
              </a:tr>
              <a:tr h="370840">
                <a:tc>
                  <a:txBody>
                    <a:bodyPr/>
                    <a:lstStyle/>
                    <a:p>
                      <a:pPr algn="ctr"/>
                      <a:r>
                        <a:rPr lang="en-US" altLang="zh-TW" sz="1600" b="0" dirty="0" smtClean="0">
                          <a:latin typeface="Microsoft YaHei" pitchFamily="34" charset="-122"/>
                          <a:ea typeface="Microsoft YaHei" pitchFamily="34" charset="-122"/>
                        </a:rPr>
                        <a:t>ROE</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14.23%</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13.40%</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15.86%</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16.09%</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16.46%</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15.32%</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10.69%</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13.17%</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12.62%</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15.49%</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11.78%</a:t>
                      </a:r>
                      <a:endParaRPr lang="zh-TW" altLang="en-US" sz="1600" b="0" dirty="0">
                        <a:latin typeface="Microsoft YaHei" pitchFamily="34" charset="-122"/>
                        <a:ea typeface="Microsoft YaHei" pitchFamily="34" charset="-122"/>
                      </a:endParaRPr>
                    </a:p>
                  </a:txBody>
                  <a:tcPr/>
                </a:tc>
                <a:tc>
                  <a:txBody>
                    <a:bodyPr/>
                    <a:lstStyle/>
                    <a:p>
                      <a:pPr algn="ctr"/>
                      <a:r>
                        <a:rPr lang="en-US" altLang="zh-TW" sz="1600" b="0" dirty="0" smtClean="0">
                          <a:latin typeface="Microsoft YaHei" pitchFamily="34" charset="-122"/>
                          <a:ea typeface="Microsoft YaHei" pitchFamily="34" charset="-122"/>
                        </a:rPr>
                        <a:t>14.92%</a:t>
                      </a:r>
                      <a:endParaRPr lang="zh-TW" altLang="en-US" sz="1600" b="0" dirty="0">
                        <a:latin typeface="Microsoft YaHei" pitchFamily="34" charset="-122"/>
                        <a:ea typeface="Microsoft YaHei" pitchFamily="34" charset="-122"/>
                      </a:endParaRPr>
                    </a:p>
                  </a:txBody>
                  <a:tcPr/>
                </a:tc>
              </a:tr>
            </a:tbl>
          </a:graphicData>
        </a:graphic>
      </p:graphicFrame>
      <p:pic>
        <p:nvPicPr>
          <p:cNvPr id="8" name="Picture 2"/>
          <p:cNvPicPr>
            <a:picLocks noChangeAspect="1" noChangeArrowheads="1"/>
          </p:cNvPicPr>
          <p:nvPr/>
        </p:nvPicPr>
        <p:blipFill>
          <a:blip r:embed="rId4" cstate="print"/>
          <a:srcRect/>
          <a:stretch>
            <a:fillRect/>
          </a:stretch>
        </p:blipFill>
        <p:spPr bwMode="auto">
          <a:xfrm>
            <a:off x="11184555" y="48125"/>
            <a:ext cx="959319" cy="419899"/>
          </a:xfrm>
          <a:prstGeom prst="rect">
            <a:avLst/>
          </a:prstGeom>
          <a:noFill/>
          <a:ln w="9525">
            <a:noFill/>
            <a:miter lim="800000"/>
            <a:headEnd/>
            <a:tailEnd/>
          </a:ln>
        </p:spPr>
      </p:pic>
      <p:sp>
        <p:nvSpPr>
          <p:cNvPr id="9" name="文字方塊 8"/>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Value Creation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12</a:t>
            </a:fld>
            <a:endParaRPr lang="zh-TW" altLang="en-US" sz="1400" dirty="0">
              <a:solidFill>
                <a:prstClr val="black"/>
              </a:solidFill>
              <a:latin typeface="Microsoft YaHei UI" pitchFamily="34" charset="-122"/>
              <a:ea typeface="Microsoft YaHei UI" pitchFamily="34" charset="-122"/>
            </a:endParaRPr>
          </a:p>
        </p:txBody>
      </p:sp>
      <p:sp>
        <p:nvSpPr>
          <p:cNvPr id="12" name="矩形 11"/>
          <p:cNvSpPr/>
          <p:nvPr/>
        </p:nvSpPr>
        <p:spPr>
          <a:xfrm>
            <a:off x="1183906" y="2935705"/>
            <a:ext cx="3051209" cy="13282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0" b="1" dirty="0" smtClean="0">
                <a:solidFill>
                  <a:schemeClr val="bg1">
                    <a:lumMod val="65000"/>
                  </a:schemeClr>
                </a:solidFill>
                <a:latin typeface="Microsoft YaHei" pitchFamily="34" charset="-122"/>
                <a:ea typeface="Microsoft YaHei" pitchFamily="34" charset="-122"/>
              </a:rPr>
              <a:t>02</a:t>
            </a:r>
            <a:endParaRPr lang="zh-TW" altLang="en-US" sz="15000" b="1" dirty="0">
              <a:solidFill>
                <a:schemeClr val="bg1">
                  <a:lumMod val="65000"/>
                </a:schemeClr>
              </a:solidFill>
              <a:latin typeface="Microsoft YaHei" pitchFamily="34" charset="-122"/>
              <a:ea typeface="Microsoft YaHei" pitchFamily="34" charset="-122"/>
            </a:endParaRPr>
          </a:p>
        </p:txBody>
      </p:sp>
      <p:sp>
        <p:nvSpPr>
          <p:cNvPr id="16" name="矩形 15"/>
          <p:cNvSpPr/>
          <p:nvPr/>
        </p:nvSpPr>
        <p:spPr>
          <a:xfrm>
            <a:off x="4138834" y="2897206"/>
            <a:ext cx="6612586" cy="132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5400" b="1" dirty="0" smtClean="0">
                <a:solidFill>
                  <a:schemeClr val="bg1">
                    <a:lumMod val="65000"/>
                  </a:schemeClr>
                </a:solidFill>
                <a:latin typeface="Calibri" pitchFamily="34" charset="0"/>
                <a:ea typeface="Microsoft YaHei" pitchFamily="34" charset="-122"/>
                <a:cs typeface="Calibri" pitchFamily="34" charset="0"/>
              </a:rPr>
              <a:t>Operational Overview</a:t>
            </a:r>
          </a:p>
          <a:p>
            <a:endParaRPr lang="zh-TW" altLang="en-US" sz="3000" b="1" dirty="0" smtClean="0">
              <a:solidFill>
                <a:schemeClr val="bg1">
                  <a:lumMod val="65000"/>
                </a:schemeClr>
              </a:solidFill>
              <a:latin typeface="Microsoft YaHei" pitchFamily="34" charset="-122"/>
              <a:ea typeface="Microsoft YaHei" pitchFamily="34" charset="-122"/>
            </a:endParaRPr>
          </a:p>
        </p:txBody>
      </p:sp>
      <p:cxnSp>
        <p:nvCxnSpPr>
          <p:cNvPr id="7" name="直線接點 6"/>
          <p:cNvCxnSpPr/>
          <p:nvPr/>
        </p:nvCxnSpPr>
        <p:spPr>
          <a:xfrm flipV="1">
            <a:off x="4225491" y="3696102"/>
            <a:ext cx="7966509" cy="192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269508"/>
            <a:ext cx="12192000" cy="6278994"/>
          </a:xfrm>
          <a:prstGeom prst="rect">
            <a:avLst/>
          </a:prstGeom>
          <a:noFill/>
          <a:ln w="9525">
            <a:noFill/>
            <a:miter lim="800000"/>
            <a:headEnd/>
            <a:tailEnd/>
          </a:ln>
        </p:spPr>
      </p:pic>
      <p:sp>
        <p:nvSpPr>
          <p:cNvPr id="43" name="矩形 42"/>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Our Global Presence</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10" name="文字方塊 9"/>
          <p:cNvSpPr txBox="1"/>
          <p:nvPr/>
        </p:nvSpPr>
        <p:spPr>
          <a:xfrm>
            <a:off x="633996" y="5072369"/>
            <a:ext cx="2665864" cy="338554"/>
          </a:xfrm>
          <a:prstGeom prst="rect">
            <a:avLst/>
          </a:prstGeom>
          <a:noFill/>
        </p:spPr>
        <p:txBody>
          <a:bodyPr wrap="square" rtlCol="0">
            <a:spAutoFit/>
          </a:bodyPr>
          <a:lstStyle/>
          <a:p>
            <a:r>
              <a:rPr lang="en-US" altLang="zh-TW" sz="1600" b="1" dirty="0" smtClean="0">
                <a:solidFill>
                  <a:schemeClr val="tx1">
                    <a:lumMod val="50000"/>
                    <a:lumOff val="50000"/>
                  </a:schemeClr>
                </a:solidFill>
                <a:latin typeface="Microsoft YaHei" pitchFamily="34" charset="-122"/>
                <a:ea typeface="Microsoft YaHei" pitchFamily="34" charset="-122"/>
                <a:cs typeface="Calibri" pitchFamily="34" charset="0"/>
              </a:rPr>
              <a:t>Brand Legacy</a:t>
            </a:r>
            <a:endParaRPr lang="zh-TW" altLang="en-US" sz="1600" b="1" dirty="0">
              <a:solidFill>
                <a:schemeClr val="tx1">
                  <a:lumMod val="50000"/>
                  <a:lumOff val="50000"/>
                </a:schemeClr>
              </a:solidFill>
              <a:latin typeface="Microsoft YaHei" pitchFamily="34" charset="-122"/>
              <a:ea typeface="Microsoft YaHei" pitchFamily="34" charset="-122"/>
              <a:cs typeface="Calibri" pitchFamily="34" charset="0"/>
            </a:endParaRPr>
          </a:p>
        </p:txBody>
      </p:sp>
      <p:sp>
        <p:nvSpPr>
          <p:cNvPr id="11" name="文字方塊 10"/>
          <p:cNvSpPr txBox="1"/>
          <p:nvPr/>
        </p:nvSpPr>
        <p:spPr>
          <a:xfrm>
            <a:off x="632393" y="4714630"/>
            <a:ext cx="2665864" cy="553998"/>
          </a:xfrm>
          <a:prstGeom prst="rect">
            <a:avLst/>
          </a:prstGeom>
          <a:noFill/>
        </p:spPr>
        <p:txBody>
          <a:bodyPr wrap="square" rtlCol="0">
            <a:spAutoFit/>
          </a:bodyPr>
          <a:lstStyle/>
          <a:p>
            <a:r>
              <a:rPr lang="en-US" altLang="zh-TW" sz="3000" b="1" dirty="0" smtClean="0">
                <a:solidFill>
                  <a:srgbClr val="0070C0"/>
                </a:solidFill>
                <a:latin typeface="Calibri" pitchFamily="34" charset="0"/>
                <a:cs typeface="Calibri" pitchFamily="34" charset="0"/>
              </a:rPr>
              <a:t>40</a:t>
            </a:r>
            <a:r>
              <a:rPr lang="en-US" altLang="zh-TW" sz="2000" b="1" dirty="0" smtClean="0">
                <a:solidFill>
                  <a:srgbClr val="0070C0"/>
                </a:solidFill>
                <a:latin typeface="Calibri" pitchFamily="34" charset="0"/>
                <a:cs typeface="Calibri" pitchFamily="34" charset="0"/>
              </a:rPr>
              <a:t> </a:t>
            </a:r>
            <a:r>
              <a:rPr lang="en-US" altLang="zh-TW" sz="2200" b="1" dirty="0" smtClean="0">
                <a:solidFill>
                  <a:srgbClr val="0070C0"/>
                </a:solidFill>
                <a:latin typeface="Calibri" pitchFamily="34" charset="0"/>
                <a:cs typeface="Calibri" pitchFamily="34" charset="0"/>
              </a:rPr>
              <a:t>years</a:t>
            </a:r>
            <a:endParaRPr lang="zh-TW" altLang="en-US" sz="2200" b="1" dirty="0">
              <a:solidFill>
                <a:srgbClr val="0070C0"/>
              </a:solidFill>
              <a:latin typeface="Calibri" pitchFamily="34" charset="0"/>
              <a:cs typeface="Calibri" pitchFamily="34" charset="0"/>
            </a:endParaRPr>
          </a:p>
        </p:txBody>
      </p:sp>
      <p:grpSp>
        <p:nvGrpSpPr>
          <p:cNvPr id="2" name="群組 13"/>
          <p:cNvGrpSpPr/>
          <p:nvPr/>
        </p:nvGrpSpPr>
        <p:grpSpPr>
          <a:xfrm>
            <a:off x="2334418" y="4722656"/>
            <a:ext cx="2667467" cy="696292"/>
            <a:chOff x="3221589" y="4714631"/>
            <a:chExt cx="2667467" cy="696292"/>
          </a:xfrm>
        </p:grpSpPr>
        <p:sp>
          <p:nvSpPr>
            <p:cNvPr id="15" name="文字方塊 14"/>
            <p:cNvSpPr txBox="1"/>
            <p:nvPr/>
          </p:nvSpPr>
          <p:spPr>
            <a:xfrm>
              <a:off x="3223192" y="5072369"/>
              <a:ext cx="2665864" cy="338554"/>
            </a:xfrm>
            <a:prstGeom prst="rect">
              <a:avLst/>
            </a:prstGeom>
            <a:noFill/>
          </p:spPr>
          <p:txBody>
            <a:bodyPr wrap="square" rtlCol="0">
              <a:spAutoFit/>
            </a:bodyPr>
            <a:lstStyle/>
            <a:p>
              <a:r>
                <a:rPr lang="en-US" altLang="zh-TW" sz="1600" b="1" dirty="0" smtClean="0">
                  <a:solidFill>
                    <a:schemeClr val="tx1">
                      <a:lumMod val="50000"/>
                      <a:lumOff val="50000"/>
                    </a:schemeClr>
                  </a:solidFill>
                  <a:latin typeface="Microsoft YaHei" pitchFamily="34" charset="-122"/>
                  <a:ea typeface="Microsoft YaHei" pitchFamily="34" charset="-122"/>
                  <a:cs typeface="Calibri" pitchFamily="34" charset="0"/>
                </a:rPr>
                <a:t>Employees</a:t>
              </a:r>
              <a:endParaRPr lang="zh-TW" altLang="en-US" sz="1600" b="1" dirty="0">
                <a:solidFill>
                  <a:schemeClr val="tx1">
                    <a:lumMod val="50000"/>
                    <a:lumOff val="50000"/>
                  </a:schemeClr>
                </a:solidFill>
                <a:latin typeface="Microsoft YaHei" pitchFamily="34" charset="-122"/>
                <a:ea typeface="Microsoft YaHei" pitchFamily="34" charset="-122"/>
                <a:cs typeface="Calibri" pitchFamily="34" charset="0"/>
              </a:endParaRPr>
            </a:p>
          </p:txBody>
        </p:sp>
        <p:sp>
          <p:nvSpPr>
            <p:cNvPr id="16" name="文字方塊 15"/>
            <p:cNvSpPr txBox="1"/>
            <p:nvPr/>
          </p:nvSpPr>
          <p:spPr>
            <a:xfrm>
              <a:off x="3221589" y="4714631"/>
              <a:ext cx="2665864" cy="553998"/>
            </a:xfrm>
            <a:prstGeom prst="rect">
              <a:avLst/>
            </a:prstGeom>
            <a:noFill/>
          </p:spPr>
          <p:txBody>
            <a:bodyPr wrap="square" rtlCol="0">
              <a:spAutoFit/>
            </a:bodyPr>
            <a:lstStyle/>
            <a:p>
              <a:r>
                <a:rPr lang="en-US" altLang="zh-TW" sz="3000" b="1" dirty="0" smtClean="0">
                  <a:solidFill>
                    <a:srgbClr val="0070C0"/>
                  </a:solidFill>
                  <a:latin typeface="Calibri" pitchFamily="34" charset="0"/>
                  <a:cs typeface="Calibri" pitchFamily="34" charset="0"/>
                </a:rPr>
                <a:t>1,000+</a:t>
              </a:r>
              <a:r>
                <a:rPr lang="en-US" altLang="zh-TW" sz="2000" b="1" dirty="0" smtClean="0">
                  <a:solidFill>
                    <a:srgbClr val="0070C0"/>
                  </a:solidFill>
                  <a:latin typeface="Calibri" pitchFamily="34" charset="0"/>
                  <a:cs typeface="Calibri" pitchFamily="34" charset="0"/>
                </a:rPr>
                <a:t> </a:t>
              </a:r>
              <a:endParaRPr lang="zh-TW" altLang="en-US" sz="2200" b="1" dirty="0">
                <a:solidFill>
                  <a:srgbClr val="0070C0"/>
                </a:solidFill>
                <a:latin typeface="Calibri" pitchFamily="34" charset="0"/>
                <a:cs typeface="Calibri" pitchFamily="34" charset="0"/>
              </a:endParaRPr>
            </a:p>
          </p:txBody>
        </p:sp>
      </p:grpSp>
      <p:grpSp>
        <p:nvGrpSpPr>
          <p:cNvPr id="3" name="群組 16"/>
          <p:cNvGrpSpPr/>
          <p:nvPr/>
        </p:nvGrpSpPr>
        <p:grpSpPr>
          <a:xfrm>
            <a:off x="3766943" y="4740306"/>
            <a:ext cx="2667467" cy="942513"/>
            <a:chOff x="3221589" y="4714631"/>
            <a:chExt cx="2667467" cy="942513"/>
          </a:xfrm>
        </p:grpSpPr>
        <p:sp>
          <p:nvSpPr>
            <p:cNvPr id="18" name="文字方塊 17"/>
            <p:cNvSpPr txBox="1"/>
            <p:nvPr/>
          </p:nvSpPr>
          <p:spPr>
            <a:xfrm>
              <a:off x="3223192" y="5072369"/>
              <a:ext cx="2665864" cy="584775"/>
            </a:xfrm>
            <a:prstGeom prst="rect">
              <a:avLst/>
            </a:prstGeom>
            <a:noFill/>
          </p:spPr>
          <p:txBody>
            <a:bodyPr wrap="square" rtlCol="0">
              <a:spAutoFit/>
            </a:bodyPr>
            <a:lstStyle/>
            <a:p>
              <a:r>
                <a:rPr lang="en-US" altLang="zh-TW" sz="1600" b="1" dirty="0" smtClean="0">
                  <a:solidFill>
                    <a:schemeClr val="tx1">
                      <a:lumMod val="50000"/>
                      <a:lumOff val="50000"/>
                    </a:schemeClr>
                  </a:solidFill>
                  <a:latin typeface="Microsoft YaHei" pitchFamily="34" charset="-122"/>
                  <a:ea typeface="Microsoft YaHei" pitchFamily="34" charset="-122"/>
                  <a:cs typeface="Calibri" pitchFamily="34" charset="0"/>
                </a:rPr>
                <a:t>Revenue of 2025 Q1~Q3</a:t>
              </a:r>
              <a:endParaRPr lang="zh-TW" altLang="en-US" sz="1600" b="1" dirty="0">
                <a:solidFill>
                  <a:schemeClr val="tx1">
                    <a:lumMod val="50000"/>
                    <a:lumOff val="50000"/>
                  </a:schemeClr>
                </a:solidFill>
                <a:latin typeface="Microsoft YaHei" pitchFamily="34" charset="-122"/>
                <a:ea typeface="Microsoft YaHei" pitchFamily="34" charset="-122"/>
                <a:cs typeface="Calibri" pitchFamily="34" charset="0"/>
              </a:endParaRPr>
            </a:p>
          </p:txBody>
        </p:sp>
        <p:sp>
          <p:nvSpPr>
            <p:cNvPr id="19" name="文字方塊 18"/>
            <p:cNvSpPr txBox="1"/>
            <p:nvPr/>
          </p:nvSpPr>
          <p:spPr>
            <a:xfrm>
              <a:off x="3221589" y="4714631"/>
              <a:ext cx="2665864" cy="553998"/>
            </a:xfrm>
            <a:prstGeom prst="rect">
              <a:avLst/>
            </a:prstGeom>
            <a:noFill/>
          </p:spPr>
          <p:txBody>
            <a:bodyPr wrap="square" rtlCol="0">
              <a:spAutoFit/>
            </a:bodyPr>
            <a:lstStyle/>
            <a:p>
              <a:r>
                <a:rPr lang="en-US" altLang="zh-TW" sz="3000" b="1" dirty="0" smtClean="0">
                  <a:solidFill>
                    <a:srgbClr val="0070C0"/>
                  </a:solidFill>
                  <a:latin typeface="Calibri" pitchFamily="34" charset="0"/>
                  <a:cs typeface="Calibri" pitchFamily="34" charset="0"/>
                </a:rPr>
                <a:t>NTD 1.94 </a:t>
              </a:r>
              <a:r>
                <a:rPr lang="en-US" altLang="zh-TW" sz="2200" b="1" dirty="0" smtClean="0">
                  <a:solidFill>
                    <a:srgbClr val="0070C0"/>
                  </a:solidFill>
                  <a:latin typeface="Calibri" pitchFamily="34" charset="0"/>
                  <a:cs typeface="Calibri" pitchFamily="34" charset="0"/>
                </a:rPr>
                <a:t>billion</a:t>
              </a:r>
              <a:r>
                <a:rPr lang="en-US" altLang="zh-TW" sz="2000" b="1" dirty="0" smtClean="0">
                  <a:solidFill>
                    <a:srgbClr val="0070C0"/>
                  </a:solidFill>
                  <a:latin typeface="Calibri" pitchFamily="34" charset="0"/>
                  <a:cs typeface="Calibri" pitchFamily="34" charset="0"/>
                </a:rPr>
                <a:t> </a:t>
              </a:r>
              <a:endParaRPr lang="zh-TW" altLang="en-US" sz="2200" b="1" dirty="0">
                <a:solidFill>
                  <a:srgbClr val="0070C0"/>
                </a:solidFill>
                <a:latin typeface="Calibri" pitchFamily="34" charset="0"/>
                <a:cs typeface="Calibri" pitchFamily="34" charset="0"/>
              </a:endParaRPr>
            </a:p>
          </p:txBody>
        </p:sp>
      </p:grpSp>
      <p:sp>
        <p:nvSpPr>
          <p:cNvPr id="33"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13</a:t>
            </a:fld>
            <a:endParaRPr lang="zh-TW" altLang="en-US" sz="1400" dirty="0">
              <a:solidFill>
                <a:prstClr val="black"/>
              </a:solidFill>
              <a:latin typeface="Microsoft YaHei UI" pitchFamily="34" charset="-122"/>
              <a:ea typeface="Microsoft YaHei UI" pitchFamily="34" charset="-122"/>
            </a:endParaRPr>
          </a:p>
        </p:txBody>
      </p:sp>
      <p:pic>
        <p:nvPicPr>
          <p:cNvPr id="35" name="圖片 34" descr="造橋展中.jpg"/>
          <p:cNvPicPr>
            <a:picLocks noChangeAspect="1"/>
          </p:cNvPicPr>
          <p:nvPr/>
        </p:nvPicPr>
        <p:blipFill>
          <a:blip r:embed="rId4" cstate="print"/>
          <a:stretch>
            <a:fillRect/>
          </a:stretch>
        </p:blipFill>
        <p:spPr>
          <a:xfrm>
            <a:off x="10631905" y="3695167"/>
            <a:ext cx="870670" cy="5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圖片 37" descr="S__28237837.jpg"/>
          <p:cNvPicPr>
            <a:picLocks noChangeAspect="1"/>
          </p:cNvPicPr>
          <p:nvPr/>
        </p:nvPicPr>
        <p:blipFill>
          <a:blip r:embed="rId5" cstate="print"/>
          <a:srcRect b="11838"/>
          <a:stretch>
            <a:fillRect/>
          </a:stretch>
        </p:blipFill>
        <p:spPr>
          <a:xfrm>
            <a:off x="10590122" y="5038519"/>
            <a:ext cx="884739" cy="5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圖片 38" descr="瓷藝光廊.JPG"/>
          <p:cNvPicPr>
            <a:picLocks noChangeAspect="1"/>
          </p:cNvPicPr>
          <p:nvPr/>
        </p:nvPicPr>
        <p:blipFill>
          <a:blip r:embed="rId6" cstate="print"/>
          <a:stretch>
            <a:fillRect/>
          </a:stretch>
        </p:blipFill>
        <p:spPr>
          <a:xfrm>
            <a:off x="10626671" y="3023127"/>
            <a:ext cx="882249" cy="5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圖片 39"/>
          <p:cNvPicPr/>
          <p:nvPr/>
        </p:nvPicPr>
        <p:blipFill>
          <a:blip r:embed="rId7" cstate="print"/>
          <a:srcRect/>
          <a:stretch>
            <a:fillRect/>
          </a:stretch>
        </p:blipFill>
        <p:spPr bwMode="auto">
          <a:xfrm>
            <a:off x="7221893" y="4478694"/>
            <a:ext cx="718458" cy="578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圖片 40"/>
          <p:cNvPicPr/>
          <p:nvPr/>
        </p:nvPicPr>
        <p:blipFill rotWithShape="1">
          <a:blip r:embed="rId8" cstate="print"/>
          <a:srcRect l="110" t="25853" r="-110" b="15409"/>
          <a:stretch/>
        </p:blipFill>
        <p:spPr bwMode="auto">
          <a:xfrm>
            <a:off x="7175241" y="5775646"/>
            <a:ext cx="789843" cy="587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圖片 41" descr="S__28631068.jpg"/>
          <p:cNvPicPr/>
          <p:nvPr/>
        </p:nvPicPr>
        <p:blipFill>
          <a:blip r:embed="rId9" cstate="print"/>
          <a:srcRect l="8240" t="20672" b="5638"/>
          <a:stretch>
            <a:fillRect/>
          </a:stretch>
        </p:blipFill>
        <p:spPr>
          <a:xfrm>
            <a:off x="7203231" y="5131835"/>
            <a:ext cx="746451" cy="57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 name="群組 43"/>
          <p:cNvGrpSpPr/>
          <p:nvPr/>
        </p:nvGrpSpPr>
        <p:grpSpPr>
          <a:xfrm>
            <a:off x="7844589" y="3550119"/>
            <a:ext cx="1280160" cy="1339911"/>
            <a:chOff x="7844589" y="3550119"/>
            <a:chExt cx="1280160" cy="1339911"/>
          </a:xfrm>
        </p:grpSpPr>
        <p:sp>
          <p:nvSpPr>
            <p:cNvPr id="45" name="矩形 44"/>
            <p:cNvSpPr/>
            <p:nvPr/>
          </p:nvSpPr>
          <p:spPr>
            <a:xfrm>
              <a:off x="7844589" y="3550119"/>
              <a:ext cx="1280160" cy="259882"/>
            </a:xfrm>
            <a:prstGeom prst="rect">
              <a:avLst/>
            </a:prstGeom>
            <a:solidFill>
              <a:srgbClr val="E66D1A"/>
            </a:solidFill>
            <a:ln w="25400" cap="flat" cmpd="sng" algn="ctr">
              <a:solidFill>
                <a:srgbClr val="E66D1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smtClean="0">
                  <a:ln>
                    <a:noFill/>
                  </a:ln>
                  <a:solidFill>
                    <a:srgbClr val="FFFFFF"/>
                  </a:solidFill>
                  <a:effectLst/>
                  <a:uLnTx/>
                  <a:uFillTx/>
                  <a:latin typeface="Calibri" pitchFamily="34" charset="0"/>
                  <a:cs typeface="Calibri" pitchFamily="34" charset="0"/>
                </a:rPr>
                <a:t>Vietnam</a:t>
              </a:r>
              <a:endParaRPr kumimoji="1" lang="zh-TW" altLang="en-US" sz="2000" b="1" i="0" u="none" strike="noStrike" kern="0" cap="none" spc="0" normalizeH="0" baseline="0" noProof="0" dirty="0">
                <a:ln>
                  <a:noFill/>
                </a:ln>
                <a:solidFill>
                  <a:srgbClr val="FFFFFF"/>
                </a:solidFill>
                <a:effectLst/>
                <a:uLnTx/>
                <a:uFillTx/>
                <a:latin typeface="Calibri" pitchFamily="34" charset="0"/>
                <a:cs typeface="Calibri" pitchFamily="34" charset="0"/>
              </a:endParaRPr>
            </a:p>
          </p:txBody>
        </p:sp>
        <p:sp>
          <p:nvSpPr>
            <p:cNvPr id="46" name="文字方塊 45"/>
            <p:cNvSpPr txBox="1"/>
            <p:nvPr/>
          </p:nvSpPr>
          <p:spPr>
            <a:xfrm>
              <a:off x="7937963" y="3848357"/>
              <a:ext cx="1177158" cy="246221"/>
            </a:xfrm>
            <a:prstGeom prst="rect">
              <a:avLst/>
            </a:prstGeom>
            <a:noFill/>
          </p:spPr>
          <p:txBody>
            <a:bodyPr wrap="square" rtlCol="0">
              <a:spAutoFit/>
            </a:bodyPr>
            <a:lstStyle/>
            <a:p>
              <a:r>
                <a:rPr lang="en-US" altLang="zh-TW" sz="1000" dirty="0" smtClean="0">
                  <a:solidFill>
                    <a:schemeClr val="tx1">
                      <a:lumMod val="50000"/>
                      <a:lumOff val="50000"/>
                    </a:schemeClr>
                  </a:solidFill>
                  <a:latin typeface="Calibri" pitchFamily="34" charset="0"/>
                  <a:cs typeface="Calibri" pitchFamily="34" charset="0"/>
                </a:rPr>
                <a:t>Revenue by Region</a:t>
              </a:r>
              <a:endParaRPr lang="zh-TW" altLang="en-US" sz="1000" dirty="0">
                <a:solidFill>
                  <a:schemeClr val="tx1">
                    <a:lumMod val="50000"/>
                    <a:lumOff val="50000"/>
                  </a:schemeClr>
                </a:solidFill>
                <a:latin typeface="Calibri" pitchFamily="34" charset="0"/>
                <a:cs typeface="Calibri" pitchFamily="34" charset="0"/>
              </a:endParaRPr>
            </a:p>
          </p:txBody>
        </p:sp>
        <p:sp>
          <p:nvSpPr>
            <p:cNvPr id="47" name="文字方塊 46"/>
            <p:cNvSpPr txBox="1"/>
            <p:nvPr/>
          </p:nvSpPr>
          <p:spPr>
            <a:xfrm>
              <a:off x="7998594" y="4029632"/>
              <a:ext cx="962526" cy="461665"/>
            </a:xfrm>
            <a:prstGeom prst="rect">
              <a:avLst/>
            </a:prstGeom>
            <a:noFill/>
          </p:spPr>
          <p:txBody>
            <a:bodyPr wrap="square" rtlCol="0">
              <a:spAutoFit/>
            </a:bodyPr>
            <a:lstStyle/>
            <a:p>
              <a:pPr algn="ctr"/>
              <a:r>
                <a:rPr lang="en-US" altLang="zh-TW" sz="1200" b="1" dirty="0" smtClean="0">
                  <a:solidFill>
                    <a:schemeClr val="tx1">
                      <a:lumMod val="50000"/>
                      <a:lumOff val="50000"/>
                    </a:schemeClr>
                  </a:solidFill>
                  <a:latin typeface="Calibri" pitchFamily="34" charset="0"/>
                  <a:cs typeface="Calibri" pitchFamily="34" charset="0"/>
                </a:rPr>
                <a:t>FYE2025 Q1~Q3</a:t>
              </a:r>
            </a:p>
          </p:txBody>
        </p:sp>
        <p:sp>
          <p:nvSpPr>
            <p:cNvPr id="48" name="文字方塊 47"/>
            <p:cNvSpPr txBox="1"/>
            <p:nvPr/>
          </p:nvSpPr>
          <p:spPr>
            <a:xfrm>
              <a:off x="8142971" y="4336032"/>
              <a:ext cx="912799" cy="553998"/>
            </a:xfrm>
            <a:prstGeom prst="rect">
              <a:avLst/>
            </a:prstGeom>
            <a:noFill/>
          </p:spPr>
          <p:txBody>
            <a:bodyPr wrap="square" rtlCol="0">
              <a:spAutoFit/>
            </a:bodyPr>
            <a:lstStyle/>
            <a:p>
              <a:r>
                <a:rPr lang="en-US" altLang="zh-TW" sz="3000" b="1" dirty="0" smtClean="0">
                  <a:solidFill>
                    <a:srgbClr val="E66D1A"/>
                  </a:solidFill>
                  <a:latin typeface="Calibri" pitchFamily="34" charset="0"/>
                  <a:cs typeface="Calibri" pitchFamily="34" charset="0"/>
                </a:rPr>
                <a:t>27</a:t>
              </a:r>
              <a:r>
                <a:rPr lang="en-US" altLang="zh-TW" sz="3000" b="1" dirty="0" smtClean="0">
                  <a:latin typeface="Calibri" pitchFamily="34" charset="0"/>
                  <a:cs typeface="Calibri" pitchFamily="34" charset="0"/>
                </a:rPr>
                <a:t>%</a:t>
              </a:r>
              <a:endParaRPr lang="zh-TW" altLang="en-US" sz="3000" b="1" dirty="0">
                <a:latin typeface="Calibri" pitchFamily="34" charset="0"/>
                <a:cs typeface="Calibri" pitchFamily="34" charset="0"/>
              </a:endParaRPr>
            </a:p>
          </p:txBody>
        </p:sp>
      </p:grpSp>
      <p:grpSp>
        <p:nvGrpSpPr>
          <p:cNvPr id="6" name="群組 48"/>
          <p:cNvGrpSpPr/>
          <p:nvPr/>
        </p:nvGrpSpPr>
        <p:grpSpPr>
          <a:xfrm>
            <a:off x="9259507" y="3436220"/>
            <a:ext cx="1182296" cy="1346335"/>
            <a:chOff x="9259507" y="3436220"/>
            <a:chExt cx="1182296" cy="1346335"/>
          </a:xfrm>
        </p:grpSpPr>
        <p:sp>
          <p:nvSpPr>
            <p:cNvPr id="50" name="矩形 49"/>
            <p:cNvSpPr/>
            <p:nvPr/>
          </p:nvSpPr>
          <p:spPr>
            <a:xfrm>
              <a:off x="9289350" y="3436220"/>
              <a:ext cx="1067433" cy="259882"/>
            </a:xfrm>
            <a:prstGeom prst="rect">
              <a:avLst/>
            </a:prstGeom>
            <a:solidFill>
              <a:srgbClr val="E66D1A"/>
            </a:solidFill>
            <a:ln w="25400" cap="flat" cmpd="sng" algn="ctr">
              <a:solidFill>
                <a:srgbClr val="E66D1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smtClean="0">
                  <a:ln>
                    <a:noFill/>
                  </a:ln>
                  <a:solidFill>
                    <a:srgbClr val="FFFFFF"/>
                  </a:solidFill>
                  <a:effectLst/>
                  <a:uLnTx/>
                  <a:uFillTx/>
                  <a:latin typeface="Calibri" pitchFamily="34" charset="0"/>
                  <a:cs typeface="Calibri" pitchFamily="34" charset="0"/>
                </a:rPr>
                <a:t>Taiwan</a:t>
              </a:r>
              <a:endParaRPr kumimoji="1" lang="zh-TW" altLang="en-US" sz="2000" b="1" i="0" u="none" strike="noStrike" kern="0" cap="none" spc="0" normalizeH="0" baseline="0" noProof="0" dirty="0">
                <a:ln>
                  <a:noFill/>
                </a:ln>
                <a:solidFill>
                  <a:srgbClr val="FFFFFF"/>
                </a:solidFill>
                <a:effectLst/>
                <a:uLnTx/>
                <a:uFillTx/>
                <a:latin typeface="Calibri" pitchFamily="34" charset="0"/>
                <a:cs typeface="Calibri" pitchFamily="34" charset="0"/>
              </a:endParaRPr>
            </a:p>
          </p:txBody>
        </p:sp>
        <p:sp>
          <p:nvSpPr>
            <p:cNvPr id="51" name="文字方塊 50"/>
            <p:cNvSpPr txBox="1"/>
            <p:nvPr/>
          </p:nvSpPr>
          <p:spPr>
            <a:xfrm>
              <a:off x="9264645" y="3740875"/>
              <a:ext cx="1177158" cy="246221"/>
            </a:xfrm>
            <a:prstGeom prst="rect">
              <a:avLst/>
            </a:prstGeom>
            <a:noFill/>
          </p:spPr>
          <p:txBody>
            <a:bodyPr wrap="square" rtlCol="0">
              <a:spAutoFit/>
            </a:bodyPr>
            <a:lstStyle/>
            <a:p>
              <a:r>
                <a:rPr lang="en-US" altLang="zh-TW" sz="1000" dirty="0" smtClean="0">
                  <a:solidFill>
                    <a:schemeClr val="tx1">
                      <a:lumMod val="50000"/>
                      <a:lumOff val="50000"/>
                    </a:schemeClr>
                  </a:solidFill>
                  <a:latin typeface="Calibri" pitchFamily="34" charset="0"/>
                  <a:cs typeface="Calibri" pitchFamily="34" charset="0"/>
                </a:rPr>
                <a:t>Revenue by Region</a:t>
              </a:r>
              <a:endParaRPr lang="zh-TW" altLang="en-US" sz="1000" dirty="0">
                <a:solidFill>
                  <a:schemeClr val="tx1">
                    <a:lumMod val="50000"/>
                    <a:lumOff val="50000"/>
                  </a:schemeClr>
                </a:solidFill>
                <a:latin typeface="Calibri" pitchFamily="34" charset="0"/>
                <a:cs typeface="Calibri" pitchFamily="34" charset="0"/>
              </a:endParaRPr>
            </a:p>
          </p:txBody>
        </p:sp>
        <p:sp>
          <p:nvSpPr>
            <p:cNvPr id="52" name="文字方塊 51"/>
            <p:cNvSpPr txBox="1"/>
            <p:nvPr/>
          </p:nvSpPr>
          <p:spPr>
            <a:xfrm>
              <a:off x="9259507" y="3912525"/>
              <a:ext cx="1097473" cy="646331"/>
            </a:xfrm>
            <a:prstGeom prst="rect">
              <a:avLst/>
            </a:prstGeom>
            <a:noFill/>
          </p:spPr>
          <p:txBody>
            <a:bodyPr wrap="square" rtlCol="0">
              <a:spAutoFit/>
            </a:bodyPr>
            <a:lstStyle/>
            <a:p>
              <a:pPr algn="ctr"/>
              <a:r>
                <a:rPr lang="en-US" altLang="zh-TW" sz="1200" b="1" dirty="0" smtClean="0">
                  <a:solidFill>
                    <a:schemeClr val="tx1">
                      <a:lumMod val="50000"/>
                      <a:lumOff val="50000"/>
                    </a:schemeClr>
                  </a:solidFill>
                  <a:latin typeface="Calibri" pitchFamily="34" charset="0"/>
                  <a:cs typeface="Calibri" pitchFamily="34" charset="0"/>
                </a:rPr>
                <a:t>  FYE2025 Q1~Q3</a:t>
              </a:r>
              <a:endParaRPr lang="zh-TW" altLang="en-US" sz="1200" b="1" dirty="0" smtClean="0">
                <a:solidFill>
                  <a:schemeClr val="tx1">
                    <a:lumMod val="50000"/>
                    <a:lumOff val="50000"/>
                  </a:schemeClr>
                </a:solidFill>
                <a:latin typeface="Calibri" pitchFamily="34" charset="0"/>
                <a:cs typeface="Calibri" pitchFamily="34" charset="0"/>
              </a:endParaRPr>
            </a:p>
            <a:p>
              <a:endParaRPr lang="zh-TW" altLang="en-US" sz="1200" b="1" dirty="0">
                <a:solidFill>
                  <a:schemeClr val="tx1">
                    <a:lumMod val="50000"/>
                    <a:lumOff val="50000"/>
                  </a:schemeClr>
                </a:solidFill>
                <a:latin typeface="Calibri" pitchFamily="34" charset="0"/>
                <a:cs typeface="Calibri" pitchFamily="34" charset="0"/>
              </a:endParaRPr>
            </a:p>
          </p:txBody>
        </p:sp>
        <p:sp>
          <p:nvSpPr>
            <p:cNvPr id="53" name="文字方塊 52"/>
            <p:cNvSpPr txBox="1"/>
            <p:nvPr/>
          </p:nvSpPr>
          <p:spPr>
            <a:xfrm>
              <a:off x="9440746" y="4228557"/>
              <a:ext cx="912799" cy="553998"/>
            </a:xfrm>
            <a:prstGeom prst="rect">
              <a:avLst/>
            </a:prstGeom>
            <a:noFill/>
          </p:spPr>
          <p:txBody>
            <a:bodyPr wrap="square" rtlCol="0">
              <a:spAutoFit/>
            </a:bodyPr>
            <a:lstStyle/>
            <a:p>
              <a:r>
                <a:rPr lang="en-US" altLang="zh-TW" sz="3000" b="1" dirty="0" smtClean="0">
                  <a:solidFill>
                    <a:srgbClr val="E66D1A"/>
                  </a:solidFill>
                  <a:latin typeface="Calibri" pitchFamily="34" charset="0"/>
                  <a:cs typeface="Calibri" pitchFamily="34" charset="0"/>
                </a:rPr>
                <a:t>73</a:t>
              </a:r>
              <a:r>
                <a:rPr lang="en-US" altLang="zh-TW" sz="3000" b="1" dirty="0" smtClean="0">
                  <a:latin typeface="Calibri" pitchFamily="34" charset="0"/>
                  <a:cs typeface="Calibri" pitchFamily="34" charset="0"/>
                </a:rPr>
                <a:t>%</a:t>
              </a:r>
              <a:endParaRPr lang="zh-TW" altLang="en-US" sz="3000" b="1" dirty="0">
                <a:latin typeface="Calibri" pitchFamily="34" charset="0"/>
                <a:cs typeface="Calibri" pitchFamily="34" charset="0"/>
              </a:endParaRPr>
            </a:p>
          </p:txBody>
        </p:sp>
      </p:grpSp>
      <p:pic>
        <p:nvPicPr>
          <p:cNvPr id="32" name="Picture 2"/>
          <p:cNvPicPr>
            <a:picLocks noChangeAspect="1" noChangeArrowheads="1"/>
          </p:cNvPicPr>
          <p:nvPr/>
        </p:nvPicPr>
        <p:blipFill>
          <a:blip r:embed="rId10" cstate="print"/>
          <a:srcRect/>
          <a:stretch>
            <a:fillRect/>
          </a:stretch>
        </p:blipFill>
        <p:spPr bwMode="auto">
          <a:xfrm>
            <a:off x="11184555" y="48125"/>
            <a:ext cx="959319" cy="419899"/>
          </a:xfrm>
          <a:prstGeom prst="rect">
            <a:avLst/>
          </a:prstGeom>
          <a:noFill/>
          <a:ln w="9525">
            <a:noFill/>
            <a:miter lim="800000"/>
            <a:headEnd/>
            <a:tailEnd/>
          </a:ln>
        </p:spPr>
      </p:pic>
      <p:pic>
        <p:nvPicPr>
          <p:cNvPr id="34" name="圖片 33" descr="IMG_4495.jpg"/>
          <p:cNvPicPr>
            <a:picLocks noChangeAspect="1"/>
          </p:cNvPicPr>
          <p:nvPr/>
        </p:nvPicPr>
        <p:blipFill>
          <a:blip r:embed="rId11" cstate="print"/>
          <a:stretch>
            <a:fillRect/>
          </a:stretch>
        </p:blipFill>
        <p:spPr>
          <a:xfrm>
            <a:off x="10620431" y="4360244"/>
            <a:ext cx="852883" cy="5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694987" y="1066328"/>
            <a:ext cx="949369" cy="369316"/>
          </a:xfrm>
          <a:prstGeom prst="rect">
            <a:avLst/>
          </a:prstGeom>
          <a:noFill/>
        </p:spPr>
        <p:txBody>
          <a:bodyPr wrap="square" lIns="91424" tIns="45712" rIns="91424" bIns="45712">
            <a:spAutoFit/>
          </a:bodyPr>
          <a:lstStyle/>
          <a:p>
            <a:pPr>
              <a:defRPr/>
            </a:pPr>
            <a:r>
              <a:rPr lang="zh-TW" altLang="zh-TW" b="1" kern="100" dirty="0">
                <a:solidFill>
                  <a:schemeClr val="bg1"/>
                </a:solidFill>
                <a:latin typeface="Microsoft YaHei" pitchFamily="34" charset="-122"/>
                <a:ea typeface="Microsoft YaHei" pitchFamily="34" charset="-122"/>
                <a:cs typeface="Arial" pitchFamily="34" charset="0"/>
              </a:rPr>
              <a:t>年度</a:t>
            </a:r>
          </a:p>
        </p:txBody>
      </p:sp>
      <p:sp>
        <p:nvSpPr>
          <p:cNvPr id="10" name="文字方塊 9"/>
          <p:cNvSpPr txBox="1"/>
          <p:nvPr/>
        </p:nvSpPr>
        <p:spPr>
          <a:xfrm>
            <a:off x="1509349" y="1532916"/>
            <a:ext cx="1009401"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graphicFrame>
        <p:nvGraphicFramePr>
          <p:cNvPr id="11" name="內容版面配置區 4"/>
          <p:cNvGraphicFramePr>
            <a:graphicFrameLocks noGrp="1"/>
          </p:cNvGraphicFramePr>
          <p:nvPr/>
        </p:nvGraphicFramePr>
        <p:xfrm>
          <a:off x="385013" y="750771"/>
          <a:ext cx="11223053" cy="5591115"/>
        </p:xfrm>
        <a:graphic>
          <a:graphicData uri="http://schemas.openxmlformats.org/drawingml/2006/table">
            <a:tbl>
              <a:tblPr>
                <a:tableStyleId>{8799B23B-EC83-4686-B30A-512413B5E67A}</a:tableStyleId>
              </a:tblPr>
              <a:tblGrid>
                <a:gridCol w="2063280">
                  <a:extLst>
                    <a:ext uri="{9D8B030D-6E8A-4147-A177-3AD203B41FA5}">
                      <a16:colId xmlns:a16="http://schemas.microsoft.com/office/drawing/2014/main" xmlns="" val="20001"/>
                    </a:ext>
                  </a:extLst>
                </a:gridCol>
                <a:gridCol w="1308539"/>
                <a:gridCol w="1308539"/>
                <a:gridCol w="1308539">
                  <a:extLst>
                    <a:ext uri="{9D8B030D-6E8A-4147-A177-3AD203B41FA5}">
                      <a16:colId xmlns:a16="http://schemas.microsoft.com/office/drawing/2014/main" xmlns="" val="20002"/>
                    </a:ext>
                  </a:extLst>
                </a:gridCol>
                <a:gridCol w="1308539">
                  <a:extLst>
                    <a:ext uri="{9D8B030D-6E8A-4147-A177-3AD203B41FA5}">
                      <a16:colId xmlns:a16="http://schemas.microsoft.com/office/drawing/2014/main" xmlns="" val="20003"/>
                    </a:ext>
                  </a:extLst>
                </a:gridCol>
                <a:gridCol w="1308539">
                  <a:extLst>
                    <a:ext uri="{9D8B030D-6E8A-4147-A177-3AD203B41FA5}">
                      <a16:colId xmlns:a16="http://schemas.microsoft.com/office/drawing/2014/main" xmlns="" val="20004"/>
                    </a:ext>
                  </a:extLst>
                </a:gridCol>
                <a:gridCol w="1308539">
                  <a:extLst>
                    <a:ext uri="{9D8B030D-6E8A-4147-A177-3AD203B41FA5}">
                      <a16:colId xmlns:a16="http://schemas.microsoft.com/office/drawing/2014/main" xmlns="" val="20005"/>
                    </a:ext>
                  </a:extLst>
                </a:gridCol>
                <a:gridCol w="1308539">
                  <a:extLst>
                    <a:ext uri="{9D8B030D-6E8A-4147-A177-3AD203B41FA5}">
                      <a16:colId xmlns:a16="http://schemas.microsoft.com/office/drawing/2014/main" xmlns="" val="20006"/>
                    </a:ext>
                  </a:extLst>
                </a:gridCol>
              </a:tblGrid>
              <a:tr h="513236">
                <a:tc rowSpan="2">
                  <a:txBody>
                    <a:bodyPr/>
                    <a:lstStyle/>
                    <a:p>
                      <a:pPr algn="ctr"/>
                      <a:endParaRPr lang="en-US" sz="1900" b="1" dirty="0">
                        <a:solidFill>
                          <a:schemeClr val="bg1"/>
                        </a:solidFill>
                        <a:latin typeface="Microsoft YaHei" pitchFamily="34" charset="-122"/>
                        <a:ea typeface="Microsoft YaHei" pitchFamily="34" charset="-122"/>
                      </a:endParaRPr>
                    </a:p>
                  </a:txBody>
                  <a:tcPr marL="17775" marR="17775" marT="0" marB="0" horzOverflow="overflow">
                    <a:solidFill>
                      <a:schemeClr val="bg1">
                        <a:lumMod val="50000"/>
                      </a:schemeClr>
                    </a:solidFill>
                  </a:tcPr>
                </a:tc>
                <a:tc gridSpan="7">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zh-TW" altLang="en-US"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   </a:t>
                      </a:r>
                      <a:r>
                        <a:rPr kumimoji="0" lang="en-US" altLang="zh-TW" sz="2100" b="1" i="0" u="none" strike="noStrike" cap="none" normalizeH="0" baseline="0" dirty="0" smtClean="0">
                          <a:ln>
                            <a:noFill/>
                          </a:ln>
                          <a:solidFill>
                            <a:srgbClr val="FFFFFF"/>
                          </a:solidFill>
                          <a:effectLst/>
                          <a:latin typeface="Calibri" pitchFamily="34" charset="0"/>
                          <a:ea typeface="Microsoft YaHei" pitchFamily="34" charset="-122"/>
                          <a:cs typeface="Calibri" pitchFamily="34" charset="0"/>
                        </a:rPr>
                        <a:t>Consolidated comprehensive income statements of past years </a:t>
                      </a:r>
                      <a:endParaRPr kumimoji="0" lang="zh-TW" altLang="zh-TW" sz="21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hMerge="1">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zh-TW" altLang="zh-TW" sz="21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hMerge="1">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zh-TW" altLang="zh-TW" sz="2300" b="1" i="0" u="none" strike="noStrike" cap="none" normalizeH="0" baseline="0" dirty="0" smtClean="0">
                        <a:ln>
                          <a:noFill/>
                        </a:ln>
                        <a:solidFill>
                          <a:srgbClr val="FFFFFF"/>
                        </a:solidFill>
                        <a:effectLst/>
                        <a:latin typeface="Microsoft YaHei" pitchFamily="34" charset="-122"/>
                        <a:ea typeface="Microsoft YaHei" pitchFamily="34" charset="-122"/>
                        <a:cs typeface="Arial" charset="0"/>
                      </a:endParaRPr>
                    </a:p>
                  </a:txBody>
                  <a:tcPr marL="17775" marR="1777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hMerge="1">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zh-TW" altLang="zh-TW" sz="2300" b="1" i="0" u="none" strike="noStrike" cap="none" normalizeH="0" baseline="0" dirty="0" smtClean="0">
                        <a:ln>
                          <a:noFill/>
                        </a:ln>
                        <a:solidFill>
                          <a:srgbClr val="FFFFFF"/>
                        </a:solidFill>
                        <a:effectLst/>
                        <a:latin typeface="+mj-lt"/>
                        <a:ea typeface="微軟正黑體" pitchFamily="34" charset="-120"/>
                        <a:cs typeface="Arial" charset="0"/>
                      </a:endParaRPr>
                    </a:p>
                  </a:txBody>
                  <a:tcPr marL="17775" marR="1777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hMerge="1">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zh-TW" altLang="zh-TW" sz="2300" b="1" i="0" u="none" strike="noStrike" cap="none" normalizeH="0" baseline="0" dirty="0" smtClean="0">
                        <a:ln>
                          <a:noFill/>
                        </a:ln>
                        <a:solidFill>
                          <a:srgbClr val="FFFFFF"/>
                        </a:solidFill>
                        <a:effectLst/>
                        <a:latin typeface="+mj-lt"/>
                        <a:ea typeface="微軟正黑體" pitchFamily="34" charset="-120"/>
                        <a:cs typeface="Arial" charset="0"/>
                      </a:endParaRPr>
                    </a:p>
                  </a:txBody>
                  <a:tcPr marL="17775" marR="1777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hMerge="1">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zh-TW" altLang="zh-TW" sz="2300" b="1" i="0" u="none" strike="noStrike" cap="none" normalizeH="0" baseline="0" dirty="0" smtClean="0">
                        <a:ln>
                          <a:noFill/>
                        </a:ln>
                        <a:solidFill>
                          <a:srgbClr val="FFFFFF"/>
                        </a:solidFill>
                        <a:effectLst/>
                        <a:latin typeface="+mj-lt"/>
                        <a:ea typeface="微軟正黑體" pitchFamily="34" charset="-120"/>
                        <a:cs typeface="Arial" charset="0"/>
                      </a:endParaRPr>
                    </a:p>
                  </a:txBody>
                  <a:tcPr marL="17775" marR="1777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hMerge="1">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endParaRPr kumimoji="0" lang="zh-TW" altLang="zh-TW" sz="2300" b="1" i="0" u="none" strike="noStrike" cap="none" normalizeH="0" baseline="0" dirty="0" smtClean="0">
                        <a:ln>
                          <a:noFill/>
                        </a:ln>
                        <a:solidFill>
                          <a:srgbClr val="FFFFFF"/>
                        </a:solidFill>
                        <a:effectLst/>
                        <a:latin typeface="+mj-lt"/>
                        <a:ea typeface="微軟正黑體" pitchFamily="34" charset="-120"/>
                        <a:cs typeface="Arial" charset="0"/>
                      </a:endParaRPr>
                    </a:p>
                  </a:txBody>
                  <a:tcPr marL="17775" marR="1777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extLst>
                  <a:ext uri="{0D108BD9-81ED-4DB2-BD59-A6C34878D82A}">
                    <a16:rowId xmlns:a16="http://schemas.microsoft.com/office/drawing/2014/main" xmlns="" val="10000"/>
                  </a:ext>
                </a:extLst>
              </a:tr>
              <a:tr h="570658">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FY2025</a:t>
                      </a:r>
                      <a:r>
                        <a:rPr kumimoji="0" lang="zh-TW" altLang="en-US" sz="1900" b="1" i="0"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 </a:t>
                      </a:r>
                      <a:r>
                        <a:rPr kumimoji="0" lang="en-US" altLang="zh-TW" sz="1900" b="1" i="0"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Q1~Q3</a:t>
                      </a:r>
                      <a:endParaRPr kumimoji="0" lang="zh-TW" altLang="en-US" sz="1900" b="1" i="0"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FY2024</a:t>
                      </a:r>
                      <a:endParaRPr kumimoji="0" lang="zh-TW" altLang="en-US"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algn="ct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FY2023</a:t>
                      </a:r>
                      <a:endParaRPr kumimoji="0" lang="zh-TW" altLang="en-US"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FY2022</a:t>
                      </a:r>
                      <a:endParaRPr kumimoji="0" lang="zh-TW"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FY2021</a:t>
                      </a:r>
                      <a:endParaRPr kumimoji="0" lang="zh-TW"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FY2020</a:t>
                      </a:r>
                      <a:endParaRPr kumimoji="0" lang="zh-TW"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rPr>
                        <a:t>FY2019</a:t>
                      </a:r>
                      <a:endParaRPr kumimoji="0" lang="zh-TW" altLang="zh-TW" sz="1900" b="1" u="none" strike="noStrike" kern="1200"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extLst>
                  <a:ext uri="{0D108BD9-81ED-4DB2-BD59-A6C34878D82A}">
                    <a16:rowId xmlns:a16="http://schemas.microsoft.com/office/drawing/2014/main" xmlns="" val="10001"/>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Operating Revenue</a:t>
                      </a:r>
                      <a:endParaRPr kumimoji="0" lang="en-US"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1,946,149</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2,790,325</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2,500,832</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2,669,606</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2,372,638</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2,306,521</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2,334,926</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a16="http://schemas.microsoft.com/office/drawing/2014/main" xmlns="" val="10002"/>
                  </a:ext>
                </a:extLst>
              </a:tr>
              <a:tr h="7108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Debt to Total Assets</a:t>
                      </a:r>
                      <a:endParaRPr kumimoji="0" lang="zh-TW" altLang="zh-TW" sz="1900" b="1" i="0"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25.46%</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19.68%</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24.26%</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marR="0" indent="0" algn="r" defTabSz="914239" rtl="0" eaLnBrk="1" fontAlgn="ctr" latinLnBrk="0" hangingPunct="1">
                        <a:lnSpc>
                          <a:spcPct val="100000"/>
                        </a:lnSpc>
                        <a:spcBef>
                          <a:spcPts val="0"/>
                        </a:spcBef>
                        <a:spcAft>
                          <a:spcPts val="0"/>
                        </a:spcAft>
                        <a:buClrTx/>
                        <a:buSzTx/>
                        <a:buFontTx/>
                        <a:buNone/>
                        <a:tabLst/>
                        <a:defRPr/>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25.79%</a:t>
                      </a:r>
                    </a:p>
                  </a:txBody>
                  <a:tcPr marL="23707" marR="23707" marT="0" marB="0" anchor="ctr"/>
                </a:tc>
                <a:tc>
                  <a:txBody>
                    <a:bodyPr/>
                    <a:lstStyle/>
                    <a:p>
                      <a:pPr marL="0" marR="0" indent="0" algn="r" defTabSz="914239" rtl="0" eaLnBrk="1" fontAlgn="ctr" latinLnBrk="0" hangingPunct="1">
                        <a:lnSpc>
                          <a:spcPct val="100000"/>
                        </a:lnSpc>
                        <a:spcBef>
                          <a:spcPts val="0"/>
                        </a:spcBef>
                        <a:spcAft>
                          <a:spcPts val="0"/>
                        </a:spcAft>
                        <a:buClrTx/>
                        <a:buSzTx/>
                        <a:buFontTx/>
                        <a:buNone/>
                        <a:tabLst/>
                        <a:defRPr/>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33.95%</a:t>
                      </a:r>
                    </a:p>
                  </a:txBody>
                  <a:tcPr marL="23707" marR="23707" marT="0" marB="0" anchor="ctr"/>
                </a:tc>
                <a:tc>
                  <a:txBody>
                    <a:bodyPr/>
                    <a:lstStyle/>
                    <a:p>
                      <a:pPr marL="0" marR="0" indent="0" algn="r" defTabSz="914239" rtl="0" eaLnBrk="1" fontAlgn="ctr" latinLnBrk="0" hangingPunct="1">
                        <a:lnSpc>
                          <a:spcPct val="100000"/>
                        </a:lnSpc>
                        <a:spcBef>
                          <a:spcPts val="0"/>
                        </a:spcBef>
                        <a:spcAft>
                          <a:spcPts val="0"/>
                        </a:spcAft>
                        <a:buClrTx/>
                        <a:buSzTx/>
                        <a:buFontTx/>
                        <a:buNone/>
                        <a:tabLst/>
                        <a:defRPr/>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32.69%</a:t>
                      </a:r>
                    </a:p>
                  </a:txBody>
                  <a:tcPr marL="23707" marR="23707" marT="0" marB="0" anchor="ctr"/>
                </a:tc>
                <a:tc>
                  <a:txBody>
                    <a:bodyPr/>
                    <a:lstStyle/>
                    <a:p>
                      <a:pPr marL="0" marR="0" indent="0" algn="r" defTabSz="914239" rtl="0" eaLnBrk="1" fontAlgn="ctr" latinLnBrk="0" hangingPunct="1">
                        <a:lnSpc>
                          <a:spcPct val="100000"/>
                        </a:lnSpc>
                        <a:spcBef>
                          <a:spcPts val="0"/>
                        </a:spcBef>
                        <a:spcAft>
                          <a:spcPts val="0"/>
                        </a:spcAft>
                        <a:buClrTx/>
                        <a:buSzTx/>
                        <a:buFontTx/>
                        <a:buNone/>
                        <a:tabLst/>
                        <a:defRPr/>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33.02%</a:t>
                      </a:r>
                    </a:p>
                  </a:txBody>
                  <a:tcPr marL="23707" marR="23707" marT="0" marB="0" anchor="ctr"/>
                </a:tc>
                <a:extLst>
                  <a:ext uri="{0D108BD9-81ED-4DB2-BD59-A6C34878D82A}">
                    <a16:rowId xmlns:a16="http://schemas.microsoft.com/office/drawing/2014/main" xmlns="" val="10003"/>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Current Ratio</a:t>
                      </a:r>
                      <a:endParaRPr kumimoji="0" lang="zh-TW" altLang="en-US" sz="1900" b="1" i="0"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80" marR="17780" marT="0" marB="0" anchor="ctr"/>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372.97%</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580.47%</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383.60%</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344.67%</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239.89%</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195.51%</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180.86%</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extLst>
                  <a:ext uri="{0D108BD9-81ED-4DB2-BD59-A6C34878D82A}">
                    <a16:rowId xmlns:a16="http://schemas.microsoft.com/office/drawing/2014/main" xmlns="" val="10004"/>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Quick Ratio</a:t>
                      </a:r>
                      <a:endParaRPr kumimoji="0" lang="zh-TW" altLang="en-US" sz="1900" b="1" i="0"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80" marR="17780" marT="0" marB="0" anchor="ctr"/>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214.73%</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297.94%</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194.61%</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153.85%</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108.36%</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80.12%</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tc>
                  <a:txBody>
                    <a:bodyPr/>
                    <a:lstStyle/>
                    <a:p>
                      <a:pPr marL="0" algn="r" defTabSz="914239" rtl="0" eaLnBrk="1" fontAlgn="ctr" latinLnBrk="0" hangingPunct="1">
                        <a:spcAft>
                          <a:spcPts val="0"/>
                        </a:spcAft>
                      </a:pP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92.09%</a:t>
                      </a:r>
                      <a:endParaRPr lang="zh-TW"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23707" marR="23707" marT="0" marB="0" anchor="ctr"/>
                </a:tc>
                <a:extLst>
                  <a:ext uri="{0D108BD9-81ED-4DB2-BD59-A6C34878D82A}">
                    <a16:rowId xmlns:a16="http://schemas.microsoft.com/office/drawing/2014/main" xmlns="" val="10005"/>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Return on Equity</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9.14%</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14.92%</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11.66%</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15.43%</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12.78%</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12.91%</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10.60%</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a16="http://schemas.microsoft.com/office/drawing/2014/main" xmlns="" val="10006"/>
                  </a:ext>
                </a:extLst>
              </a:tr>
              <a:tr h="708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Before Tax to Capital Stock</a:t>
                      </a: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36.77%</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56.27%</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42.45%</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52.81%</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39.63%</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39.88%</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33.82%</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a16="http://schemas.microsoft.com/office/drawing/2014/main" xmlns="" val="10007"/>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chemeClr val="tx1"/>
                          </a:solidFill>
                          <a:effectLst/>
                          <a:latin typeface="Calibri" pitchFamily="34" charset="0"/>
                          <a:ea typeface="Microsoft YaHei" pitchFamily="34" charset="-122"/>
                          <a:cs typeface="Calibri" pitchFamily="34" charset="0"/>
                        </a:rPr>
                        <a:t>Earnings Per Share</a:t>
                      </a:r>
                      <a:endParaRPr kumimoji="0" lang="zh-TW" altLang="zh-TW" sz="1900" b="1" i="0" u="none" strike="noStrike" cap="none" normalizeH="0" baseline="0" dirty="0" smtClean="0">
                        <a:ln>
                          <a:noFill/>
                        </a:ln>
                        <a:solidFill>
                          <a:schemeClr val="tx1"/>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2.75</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4.37</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3.27</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4.04</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3.07</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3.04</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algn="r" rtl="0"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2.48</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a16="http://schemas.microsoft.com/office/drawing/2014/main" xmlns="" val="10008"/>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kern="1200" cap="none" normalizeH="0" baseline="0" dirty="0" smtClean="0">
                          <a:ln>
                            <a:noFill/>
                          </a:ln>
                          <a:solidFill>
                            <a:schemeClr val="tx1"/>
                          </a:solidFill>
                          <a:effectLst/>
                          <a:latin typeface="Calibri" pitchFamily="34" charset="0"/>
                          <a:ea typeface="Microsoft YaHei" pitchFamily="34" charset="-122"/>
                          <a:cs typeface="Calibri" pitchFamily="34" charset="0"/>
                        </a:rPr>
                        <a:t>Average stock price</a:t>
                      </a:r>
                      <a:endParaRPr kumimoji="0" lang="zh-TW" altLang="zh-TW" sz="1900" b="1" i="0" u="none" strike="noStrike" kern="1200" cap="none" normalizeH="0" baseline="0" dirty="0" smtClean="0">
                        <a:ln>
                          <a:noFill/>
                        </a:ln>
                        <a:solidFill>
                          <a:schemeClr val="tx1"/>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43.42</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39.72</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37.58</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37.74</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36.03</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33.44</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35.15</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extLst>
                  <a:ext uri="{0D108BD9-81ED-4DB2-BD59-A6C34878D82A}">
                    <a16:rowId xmlns:a16="http://schemas.microsoft.com/office/drawing/2014/main" xmlns="" val="10009"/>
                  </a:ext>
                </a:extLst>
              </a:tr>
              <a:tr h="439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chemeClr val="tx1"/>
                          </a:solidFill>
                          <a:effectLst/>
                          <a:latin typeface="Calibri" pitchFamily="34" charset="0"/>
                          <a:ea typeface="Microsoft YaHei" pitchFamily="34" charset="-122"/>
                          <a:cs typeface="Calibri" pitchFamily="34" charset="0"/>
                        </a:rPr>
                        <a:t>P/E Ratio</a:t>
                      </a:r>
                      <a:endParaRPr kumimoji="0" lang="zh-TW" altLang="zh-TW" sz="1900" b="1" i="0" u="none" strike="noStrike" cap="none" normalizeH="0" baseline="0" dirty="0" smtClean="0">
                        <a:ln>
                          <a:noFill/>
                        </a:ln>
                        <a:solidFill>
                          <a:schemeClr val="tx1"/>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11.84</a:t>
                      </a:r>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9.09</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11.27</a:t>
                      </a:r>
                      <a:endParaRPr lang="zh-TW" altLang="en-US" sz="1900" b="1"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9.34</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11.74</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11.00</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tc>
                  <a:txBody>
                    <a:bodyPr/>
                    <a:lstStyle/>
                    <a:p>
                      <a:pPr algn="r" fontAlgn="ctr"/>
                      <a:r>
                        <a:rPr lang="en-US" altLang="zh-TW" sz="1900" b="1" u="none" strike="noStrike" kern="1200" dirty="0" smtClean="0">
                          <a:solidFill>
                            <a:schemeClr val="accent6">
                              <a:lumMod val="75000"/>
                            </a:schemeClr>
                          </a:solidFill>
                          <a:latin typeface="Calibri" pitchFamily="34" charset="0"/>
                          <a:ea typeface="Microsoft YaHei" pitchFamily="34" charset="-122"/>
                          <a:cs typeface="Calibri" pitchFamily="34" charset="0"/>
                        </a:rPr>
                        <a:t>14.17</a:t>
                      </a:r>
                      <a:endParaRPr lang="en-US" altLang="zh-TW" sz="1900" b="1" u="none" strike="noStrike" kern="1200" dirty="0">
                        <a:solidFill>
                          <a:schemeClr val="accent6">
                            <a:lumMod val="75000"/>
                          </a:schemeClr>
                        </a:solidFill>
                        <a:latin typeface="Calibri" pitchFamily="34" charset="0"/>
                        <a:ea typeface="Microsoft YaHei" pitchFamily="34" charset="-122"/>
                        <a:cs typeface="Calibri" pitchFamily="34" charset="0"/>
                      </a:endParaRPr>
                    </a:p>
                  </a:txBody>
                  <a:tcPr marL="8467" marR="8467" marT="6350" marB="0" anchor="ctr"/>
                </a:tc>
                <a:extLst>
                  <a:ext uri="{0D108BD9-81ED-4DB2-BD59-A6C34878D82A}">
                    <a16:rowId xmlns:a16="http://schemas.microsoft.com/office/drawing/2014/main" xmlns="" val="10010"/>
                  </a:ext>
                </a:extLst>
              </a:tr>
            </a:tbl>
          </a:graphicData>
        </a:graphic>
      </p:graphicFrame>
      <p:sp>
        <p:nvSpPr>
          <p:cNvPr id="15"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14</a:t>
            </a:fld>
            <a:endParaRPr lang="zh-TW" altLang="en-US" sz="1400" dirty="0">
              <a:solidFill>
                <a:prstClr val="black"/>
              </a:solidFill>
              <a:latin typeface="Microsoft YaHei UI" pitchFamily="34" charset="-122"/>
              <a:ea typeface="Microsoft YaHei UI" pitchFamily="34" charset="-122"/>
            </a:endParaRPr>
          </a:p>
        </p:txBody>
      </p:sp>
      <p:sp>
        <p:nvSpPr>
          <p:cNvPr id="16" name="文字方塊 15"/>
          <p:cNvSpPr txBox="1"/>
          <p:nvPr/>
        </p:nvSpPr>
        <p:spPr>
          <a:xfrm>
            <a:off x="308341" y="116963"/>
            <a:ext cx="10096568"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Financial Results</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cxnSp>
        <p:nvCxnSpPr>
          <p:cNvPr id="19" name="直線接點 18"/>
          <p:cNvCxnSpPr/>
          <p:nvPr/>
        </p:nvCxnSpPr>
        <p:spPr>
          <a:xfrm>
            <a:off x="423512" y="779646"/>
            <a:ext cx="2050181" cy="1049154"/>
          </a:xfrm>
          <a:prstGeom prst="line">
            <a:avLst/>
          </a:prstGeom>
        </p:spPr>
        <p:style>
          <a:lnRef idx="1">
            <a:schemeClr val="accent4"/>
          </a:lnRef>
          <a:fillRef idx="0">
            <a:schemeClr val="accent4"/>
          </a:fillRef>
          <a:effectRef idx="0">
            <a:schemeClr val="accent4"/>
          </a:effectRef>
          <a:fontRef idx="minor">
            <a:schemeClr val="tx1"/>
          </a:fontRef>
        </p:style>
      </p:cxnSp>
      <p:sp>
        <p:nvSpPr>
          <p:cNvPr id="18" name="內容版面配置區 2"/>
          <p:cNvSpPr txBox="1">
            <a:spLocks/>
          </p:cNvSpPr>
          <p:nvPr/>
        </p:nvSpPr>
        <p:spPr bwMode="auto">
          <a:xfrm>
            <a:off x="6262450" y="521146"/>
            <a:ext cx="5316034" cy="221043"/>
          </a:xfrm>
          <a:prstGeom prst="rect">
            <a:avLst/>
          </a:prstGeom>
          <a:noFill/>
          <a:ln>
            <a:noFill/>
          </a:ln>
          <a:extLst/>
        </p:spPr>
        <p:txBody>
          <a:bodyPr lIns="0" tIns="0" rIns="0" bIns="0"/>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a:spcAft>
                <a:spcPct val="40000"/>
              </a:spcAft>
              <a:buFont typeface="Wingdings" pitchFamily="2" charset="2"/>
              <a:buNone/>
              <a:defRPr/>
            </a:pPr>
            <a:r>
              <a:rPr kumimoji="1" lang="en-US" altLang="zh-TW" sz="1200" b="1" dirty="0" smtClean="0">
                <a:solidFill>
                  <a:schemeClr val="tx1">
                    <a:lumMod val="50000"/>
                    <a:lumOff val="50000"/>
                  </a:schemeClr>
                </a:solidFill>
                <a:latin typeface="Calibri" pitchFamily="34" charset="0"/>
                <a:ea typeface="Microsoft YaHei" pitchFamily="34" charset="-122"/>
                <a:cs typeface="Calibri" pitchFamily="34" charset="0"/>
              </a:rPr>
              <a:t>(UNITS: In Thousands of New Taiwan Dollars)</a:t>
            </a:r>
            <a:endParaRPr kumimoji="1" lang="zh-TW" altLang="en-US" sz="1200" b="1" dirty="0">
              <a:solidFill>
                <a:schemeClr val="tx1">
                  <a:lumMod val="50000"/>
                  <a:lumOff val="50000"/>
                </a:schemeClr>
              </a:solidFill>
              <a:latin typeface="Calibri" pitchFamily="34" charset="0"/>
              <a:ea typeface="Microsoft YaHei" pitchFamily="34" charset="-122"/>
              <a:cs typeface="Calibri" pitchFamily="34" charset="0"/>
            </a:endParaRPr>
          </a:p>
        </p:txBody>
      </p:sp>
      <p:pic>
        <p:nvPicPr>
          <p:cNvPr id="12"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graphicFrame>
        <p:nvGraphicFramePr>
          <p:cNvPr id="8" name="內容版面配置區 4"/>
          <p:cNvGraphicFramePr>
            <a:graphicFrameLocks noGrp="1"/>
          </p:cNvGraphicFramePr>
          <p:nvPr/>
        </p:nvGraphicFramePr>
        <p:xfrm>
          <a:off x="1106899" y="847922"/>
          <a:ext cx="9297979" cy="5474290"/>
        </p:xfrm>
        <a:graphic>
          <a:graphicData uri="http://schemas.openxmlformats.org/drawingml/2006/table">
            <a:tbl>
              <a:tblPr>
                <a:tableStyleId>{BDBED569-4797-4DF1-A0F4-6AAB3CD982D8}</a:tableStyleId>
              </a:tblPr>
              <a:tblGrid>
                <a:gridCol w="1289118">
                  <a:extLst>
                    <a:ext uri="{9D8B030D-6E8A-4147-A177-3AD203B41FA5}">
                      <a16:colId xmlns="" xmlns:a16="http://schemas.microsoft.com/office/drawing/2014/main" val="20000"/>
                    </a:ext>
                  </a:extLst>
                </a:gridCol>
                <a:gridCol w="2794860">
                  <a:extLst>
                    <a:ext uri="{9D8B030D-6E8A-4147-A177-3AD203B41FA5}">
                      <a16:colId xmlns="" xmlns:a16="http://schemas.microsoft.com/office/drawing/2014/main" val="20001"/>
                    </a:ext>
                  </a:extLst>
                </a:gridCol>
                <a:gridCol w="1569057">
                  <a:extLst>
                    <a:ext uri="{9D8B030D-6E8A-4147-A177-3AD203B41FA5}">
                      <a16:colId xmlns="" xmlns:a16="http://schemas.microsoft.com/office/drawing/2014/main" val="20003"/>
                    </a:ext>
                  </a:extLst>
                </a:gridCol>
                <a:gridCol w="1055774"/>
                <a:gridCol w="1570747">
                  <a:extLst>
                    <a:ext uri="{9D8B030D-6E8A-4147-A177-3AD203B41FA5}">
                      <a16:colId xmlns="" xmlns:a16="http://schemas.microsoft.com/office/drawing/2014/main" val="20004"/>
                    </a:ext>
                  </a:extLst>
                </a:gridCol>
                <a:gridCol w="1018423"/>
              </a:tblGrid>
              <a:tr h="710490">
                <a:tc gridSpan="2">
                  <a:txBody>
                    <a:bodyPr/>
                    <a:lstStyle/>
                    <a:p>
                      <a:endParaRPr lang="en-US" sz="1900" b="1" dirty="0">
                        <a:solidFill>
                          <a:schemeClr val="bg1"/>
                        </a:solidFill>
                        <a:latin typeface="Calibri" pitchFamily="34" charset="0"/>
                        <a:ea typeface="Microsoft YaHei" pitchFamily="34" charset="-122"/>
                        <a:cs typeface="Calibri" pitchFamily="34" charset="0"/>
                      </a:endParaRPr>
                    </a:p>
                  </a:txBody>
                  <a:tcPr marL="17775" marR="17775" marT="0" marB="0" horzOverflow="overflow">
                    <a:solidFill>
                      <a:schemeClr val="bg1">
                        <a:lumMod val="50000"/>
                      </a:schemeClr>
                    </a:solidFill>
                  </a:tcPr>
                </a:tc>
                <a:tc hMerge="1">
                  <a:txBody>
                    <a:bodyPr/>
                    <a:lstStyle/>
                    <a:p>
                      <a:pPr marL="0" marR="0" lvl="0" indent="0" algn="r" defTabSz="914400" rtl="0" eaLnBrk="1" fontAlgn="base" latinLnBrk="0" hangingPunct="1">
                        <a:lnSpc>
                          <a:spcPts val="1500"/>
                        </a:lnSpc>
                        <a:spcBef>
                          <a:spcPct val="0"/>
                        </a:spcBef>
                        <a:spcAft>
                          <a:spcPct val="0"/>
                        </a:spcAft>
                        <a:buClrTx/>
                        <a:buSzTx/>
                        <a:buFontTx/>
                        <a:buNone/>
                        <a:tabLst/>
                      </a:pPr>
                      <a:endParaRPr kumimoji="0" lang="zh-TW" altLang="zh-TW" sz="18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solidFill>
                        <a:schemeClr val="bg1"/>
                      </a:solidFill>
                      <a:prstDash val="solid"/>
                      <a:round/>
                      <a:headEnd type="none" w="med" len="med"/>
                      <a:tailEnd type="none" w="med" len="med"/>
                    </a:lnTlToBr>
                    <a:lnBlToTr>
                      <a:noFill/>
                    </a:lnBlToTr>
                    <a:solidFill>
                      <a:srgbClr val="7F7F7F"/>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FY2025</a:t>
                      </a:r>
                      <a:r>
                        <a:rPr kumimoji="0" lang="zh-TW" altLang="en-US"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 </a:t>
                      </a: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Q3</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FY2024 Q3</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extLst>
                  <a:ext uri="{0D108BD9-81ED-4DB2-BD59-A6C34878D82A}">
                    <a16:rowId xmlns="" xmlns:a16="http://schemas.microsoft.com/office/drawing/2014/main" val="10000"/>
                  </a:ext>
                </a:extLst>
              </a:tr>
              <a:tr h="360556">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Financial Results</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Operation Revenue</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ctr" rtl="0" fontAlgn="ct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657,945</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100</a:t>
                      </a:r>
                    </a:p>
                  </a:txBody>
                  <a:tcPr marL="0" marR="0" marT="0" marB="0" anchor="ctr"/>
                </a:tc>
                <a:tc>
                  <a:txBody>
                    <a:bodyPr/>
                    <a:lstStyle/>
                    <a:p>
                      <a:pPr algn="ctr" rtl="0" fontAlgn="ct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714,691</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100</a:t>
                      </a:r>
                    </a:p>
                  </a:txBody>
                  <a:tcPr marL="0" marR="0" marT="0" marB="0" anchor="ctr"/>
                </a:tc>
                <a:extLst>
                  <a:ext uri="{0D108BD9-81ED-4DB2-BD59-A6C34878D82A}">
                    <a16:rowId xmlns="" xmlns:a16="http://schemas.microsoft.com/office/drawing/2014/main" val="10001"/>
                  </a:ext>
                </a:extLst>
              </a:tr>
              <a:tr h="36055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Operation Cost</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417,792</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64</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463,829</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65</a:t>
                      </a:r>
                    </a:p>
                  </a:txBody>
                  <a:tcPr marL="0" marR="0" marT="0" marB="0" anchor="ctr"/>
                </a:tc>
              </a:tr>
              <a:tr h="36055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Gross Profit</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240,153</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37</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250,862</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35</a:t>
                      </a:r>
                    </a:p>
                  </a:txBody>
                  <a:tcPr marL="0" marR="0" marT="0" marB="0" anchor="ctr"/>
                </a:tc>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Operation Expenses</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148,801</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23</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157,757</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22</a:t>
                      </a:r>
                    </a:p>
                  </a:txBody>
                  <a:tcPr marL="0" marR="0" marT="0" marB="0" anchor="ctr"/>
                </a:tc>
                <a:extLst>
                  <a:ext uri="{0D108BD9-81ED-4DB2-BD59-A6C34878D82A}">
                    <a16:rowId xmlns="" xmlns:a16="http://schemas.microsoft.com/office/drawing/2014/main" val="10002"/>
                  </a:ext>
                </a:extLst>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From Operation</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91,352</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14</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93,105</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13</a:t>
                      </a:r>
                    </a:p>
                  </a:txBody>
                  <a:tcPr marL="0" marR="0" marT="0" marB="0" anchor="ctr"/>
                </a:tc>
                <a:extLst>
                  <a:ext uri="{0D108BD9-81ED-4DB2-BD59-A6C34878D82A}">
                    <a16:rowId xmlns="" xmlns:a16="http://schemas.microsoft.com/office/drawing/2014/main" val="10003"/>
                  </a:ext>
                </a:extLst>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kern="1200" cap="none" normalizeH="0" baseline="0" dirty="0" smtClean="0">
                        <a:ln>
                          <a:noFill/>
                        </a:ln>
                        <a:solidFill>
                          <a:srgbClr val="FFFFFF"/>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Income Before Income Tax</a:t>
                      </a:r>
                      <a:endParaRPr kumimoji="0" lang="zh-TW" sz="1900" b="1" i="0"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113,002</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17</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92,361</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13</a:t>
                      </a:r>
                    </a:p>
                  </a:txBody>
                  <a:tcPr marL="0" marR="0" marT="0" marB="0" anchor="ctr"/>
                </a:tc>
                <a:extLst>
                  <a:ext uri="{0D108BD9-81ED-4DB2-BD59-A6C34878D82A}">
                    <a16:rowId xmlns="" xmlns:a16="http://schemas.microsoft.com/office/drawing/2014/main" val="10004"/>
                  </a:ext>
                </a:extLst>
              </a:tr>
              <a:tr h="360556">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Profitability Ratio</a:t>
                      </a:r>
                      <a:endParaRPr kumimoji="0" lang="zh-TW"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Return on Assets</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3.11%</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2.70%</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dirty="0" smtClean="0">
                        <a:ln>
                          <a:noFill/>
                        </a:ln>
                        <a:solidFill>
                          <a:schemeClr val="bg1"/>
                        </a:solidFill>
                        <a:effectLst/>
                        <a:latin typeface="Microsoft YaHei" pitchFamily="34" charset="-122"/>
                        <a:ea typeface="Microsoft YaHei" pitchFamily="34" charset="-122"/>
                        <a:cs typeface="Arial" charset="0"/>
                      </a:endParaRPr>
                    </a:p>
                  </a:txBody>
                  <a:tcPr marL="17775" marR="1777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Return on Equity</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4.17%</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3.45%</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05"/>
                  </a:ext>
                </a:extLst>
              </a:tr>
              <a:tr h="53178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Operating Income to Capital Stock</a:t>
                      </a: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12.58%</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12.82%</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07"/>
                  </a:ext>
                </a:extLst>
              </a:tr>
              <a:tr h="53178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Before Tax to Capital Stock</a:t>
                      </a: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15.57%</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12.72%</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Margin</a:t>
                      </a: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13.50%</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10.31%</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09"/>
                  </a:ext>
                </a:extLst>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Earnings Per Share</a:t>
                      </a:r>
                      <a:endParaRPr kumimoji="0" lang="zh-TW"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1.21</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1.01</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10"/>
                  </a:ext>
                </a:extLst>
              </a:tr>
            </a:tbl>
          </a:graphicData>
        </a:graphic>
      </p:graphicFrame>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15</a:t>
            </a:fld>
            <a:endParaRPr lang="zh-TW" altLang="en-US" sz="1400" dirty="0">
              <a:solidFill>
                <a:prstClr val="black"/>
              </a:solidFill>
              <a:latin typeface="Microsoft YaHei UI" pitchFamily="34" charset="-122"/>
              <a:ea typeface="Microsoft YaHei UI" pitchFamily="34" charset="-122"/>
            </a:endParaRPr>
          </a:p>
        </p:txBody>
      </p:sp>
      <p:cxnSp>
        <p:nvCxnSpPr>
          <p:cNvPr id="13" name="直線接點 12"/>
          <p:cNvCxnSpPr/>
          <p:nvPr/>
        </p:nvCxnSpPr>
        <p:spPr>
          <a:xfrm>
            <a:off x="1645920" y="895149"/>
            <a:ext cx="3590223" cy="741146"/>
          </a:xfrm>
          <a:prstGeom prst="line">
            <a:avLst/>
          </a:prstGeom>
        </p:spPr>
        <p:style>
          <a:lnRef idx="1">
            <a:schemeClr val="accent4"/>
          </a:lnRef>
          <a:fillRef idx="0">
            <a:schemeClr val="accent4"/>
          </a:fillRef>
          <a:effectRef idx="0">
            <a:schemeClr val="accent4"/>
          </a:effectRef>
          <a:fontRef idx="minor">
            <a:schemeClr val="tx1"/>
          </a:fontRef>
        </p:style>
      </p:cxnSp>
      <p:sp>
        <p:nvSpPr>
          <p:cNvPr id="15" name="文字方塊 14"/>
          <p:cNvSpPr txBox="1"/>
          <p:nvPr/>
        </p:nvSpPr>
        <p:spPr>
          <a:xfrm>
            <a:off x="308341" y="116963"/>
            <a:ext cx="10096568"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Financial Results</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16" name="內容版面配置區 2"/>
          <p:cNvSpPr txBox="1">
            <a:spLocks/>
          </p:cNvSpPr>
          <p:nvPr/>
        </p:nvSpPr>
        <p:spPr bwMode="auto">
          <a:xfrm>
            <a:off x="5107450" y="598146"/>
            <a:ext cx="5316034" cy="221043"/>
          </a:xfrm>
          <a:prstGeom prst="rect">
            <a:avLst/>
          </a:prstGeom>
          <a:noFill/>
          <a:ln>
            <a:noFill/>
          </a:ln>
          <a:extLst/>
        </p:spPr>
        <p:txBody>
          <a:bodyPr lIns="0" tIns="0" rIns="0" bIns="0"/>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a:spcAft>
                <a:spcPct val="40000"/>
              </a:spcAft>
              <a:buFont typeface="Wingdings" pitchFamily="2" charset="2"/>
              <a:buNone/>
              <a:defRPr/>
            </a:pPr>
            <a:r>
              <a:rPr kumimoji="1" lang="en-US" altLang="zh-TW" sz="1200" b="1" dirty="0" smtClean="0">
                <a:solidFill>
                  <a:schemeClr val="tx1">
                    <a:lumMod val="50000"/>
                    <a:lumOff val="50000"/>
                  </a:schemeClr>
                </a:solidFill>
                <a:latin typeface="Calibri" pitchFamily="34" charset="0"/>
                <a:ea typeface="Microsoft YaHei" pitchFamily="34" charset="-122"/>
                <a:cs typeface="Calibri" pitchFamily="34" charset="0"/>
              </a:rPr>
              <a:t>(UNITS: In Thousands of New Taiwan Dollars)</a:t>
            </a:r>
            <a:endParaRPr kumimoji="1" lang="zh-TW" altLang="en-US" sz="1200" b="1" dirty="0">
              <a:solidFill>
                <a:schemeClr val="tx1">
                  <a:lumMod val="50000"/>
                  <a:lumOff val="50000"/>
                </a:schemeClr>
              </a:solidFill>
              <a:latin typeface="Calibri" pitchFamily="34" charset="0"/>
              <a:ea typeface="Microsoft YaHei" pitchFamily="34" charset="-122"/>
              <a:cs typeface="Calibri"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graphicFrame>
        <p:nvGraphicFramePr>
          <p:cNvPr id="8" name="內容版面配置區 4"/>
          <p:cNvGraphicFramePr>
            <a:graphicFrameLocks noGrp="1"/>
          </p:cNvGraphicFramePr>
          <p:nvPr/>
        </p:nvGraphicFramePr>
        <p:xfrm>
          <a:off x="1106899" y="847922"/>
          <a:ext cx="9297979" cy="5474290"/>
        </p:xfrm>
        <a:graphic>
          <a:graphicData uri="http://schemas.openxmlformats.org/drawingml/2006/table">
            <a:tbl>
              <a:tblPr>
                <a:tableStyleId>{BDBED569-4797-4DF1-A0F4-6AAB3CD982D8}</a:tableStyleId>
              </a:tblPr>
              <a:tblGrid>
                <a:gridCol w="1289118">
                  <a:extLst>
                    <a:ext uri="{9D8B030D-6E8A-4147-A177-3AD203B41FA5}">
                      <a16:colId xmlns="" xmlns:a16="http://schemas.microsoft.com/office/drawing/2014/main" val="20000"/>
                    </a:ext>
                  </a:extLst>
                </a:gridCol>
                <a:gridCol w="2794860">
                  <a:extLst>
                    <a:ext uri="{9D8B030D-6E8A-4147-A177-3AD203B41FA5}">
                      <a16:colId xmlns="" xmlns:a16="http://schemas.microsoft.com/office/drawing/2014/main" val="20001"/>
                    </a:ext>
                  </a:extLst>
                </a:gridCol>
                <a:gridCol w="1569057">
                  <a:extLst>
                    <a:ext uri="{9D8B030D-6E8A-4147-A177-3AD203B41FA5}">
                      <a16:colId xmlns="" xmlns:a16="http://schemas.microsoft.com/office/drawing/2014/main" val="20003"/>
                    </a:ext>
                  </a:extLst>
                </a:gridCol>
                <a:gridCol w="1055774"/>
                <a:gridCol w="1570747">
                  <a:extLst>
                    <a:ext uri="{9D8B030D-6E8A-4147-A177-3AD203B41FA5}">
                      <a16:colId xmlns="" xmlns:a16="http://schemas.microsoft.com/office/drawing/2014/main" val="20004"/>
                    </a:ext>
                  </a:extLst>
                </a:gridCol>
                <a:gridCol w="1018423"/>
              </a:tblGrid>
              <a:tr h="710490">
                <a:tc gridSpan="2">
                  <a:txBody>
                    <a:bodyPr/>
                    <a:lstStyle/>
                    <a:p>
                      <a:endParaRPr lang="en-US" sz="1900" b="1" dirty="0">
                        <a:solidFill>
                          <a:schemeClr val="bg1"/>
                        </a:solidFill>
                        <a:latin typeface="Calibri" pitchFamily="34" charset="0"/>
                        <a:ea typeface="Microsoft YaHei" pitchFamily="34" charset="-122"/>
                        <a:cs typeface="Calibri" pitchFamily="34" charset="0"/>
                      </a:endParaRPr>
                    </a:p>
                  </a:txBody>
                  <a:tcPr marL="17775" marR="17775" marT="0" marB="0" horzOverflow="overflow">
                    <a:solidFill>
                      <a:schemeClr val="bg1">
                        <a:lumMod val="50000"/>
                      </a:schemeClr>
                    </a:solidFill>
                  </a:tcPr>
                </a:tc>
                <a:tc hMerge="1">
                  <a:txBody>
                    <a:bodyPr/>
                    <a:lstStyle/>
                    <a:p>
                      <a:pPr marL="0" marR="0" lvl="0" indent="0" algn="r" defTabSz="914400" rtl="0" eaLnBrk="1" fontAlgn="base" latinLnBrk="0" hangingPunct="1">
                        <a:lnSpc>
                          <a:spcPts val="1500"/>
                        </a:lnSpc>
                        <a:spcBef>
                          <a:spcPct val="0"/>
                        </a:spcBef>
                        <a:spcAft>
                          <a:spcPct val="0"/>
                        </a:spcAft>
                        <a:buClrTx/>
                        <a:buSzTx/>
                        <a:buFontTx/>
                        <a:buNone/>
                        <a:tabLst/>
                      </a:pPr>
                      <a:endParaRPr kumimoji="0" lang="zh-TW" altLang="zh-TW" sz="18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ap="flat" cmpd="sng" algn="ctr">
                      <a:solidFill>
                        <a:schemeClr val="bg1"/>
                      </a:solidFill>
                      <a:prstDash val="solid"/>
                      <a:round/>
                      <a:headEnd type="none" w="med" len="med"/>
                      <a:tailEnd type="none" w="med" len="med"/>
                    </a:lnTlToBr>
                    <a:lnBlToTr>
                      <a:noFill/>
                    </a:lnBlToTr>
                    <a:solidFill>
                      <a:srgbClr val="7F7F7F"/>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FY2025</a:t>
                      </a:r>
                      <a:r>
                        <a:rPr kumimoji="0" lang="zh-TW" altLang="en-US"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 </a:t>
                      </a: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Q1~Q3</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FY2024 Q1~Q3</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tc>
                  <a:txBody>
                    <a:bodyPr/>
                    <a:lstStyle/>
                    <a:p>
                      <a:pPr marL="0" marR="0" lvl="0" indent="0" algn="ctr" defTabSz="1043056" rtl="0" eaLnBrk="1" fontAlgn="auto" latinLnBrk="0" hangingPunct="1">
                        <a:lnSpc>
                          <a:spcPct val="100000"/>
                        </a:lnSpc>
                        <a:spcBef>
                          <a:spcPts val="0"/>
                        </a:spcBef>
                        <a:spcAft>
                          <a:spcPts val="0"/>
                        </a:spcAft>
                        <a:buClrTx/>
                        <a:buSzTx/>
                        <a:buFontTx/>
                        <a:buNone/>
                        <a:tabLst/>
                        <a:defRPr/>
                      </a:pPr>
                      <a:r>
                        <a:rPr kumimoji="0" lang="en-US" altLang="zh-TW" sz="2300" b="1" u="none" strike="noStrike" cap="none" normalizeH="0" baseline="0" dirty="0" smtClean="0">
                          <a:ln>
                            <a:noFill/>
                          </a:ln>
                          <a:solidFill>
                            <a:schemeClr val="bg1"/>
                          </a:solidFill>
                          <a:effectLst/>
                          <a:latin typeface="Calibri" pitchFamily="34" charset="0"/>
                          <a:ea typeface="Microsoft YaHei" pitchFamily="34" charset="-122"/>
                          <a:cs typeface="Calibri" pitchFamily="34" charset="0"/>
                        </a:rPr>
                        <a:t>%</a:t>
                      </a:r>
                      <a:endParaRPr kumimoji="0" lang="zh-TW" altLang="zh-TW" sz="2300" b="1" i="0" u="none" strike="noStrike" cap="none" normalizeH="0" baseline="0" dirty="0" smtClean="0">
                        <a:ln>
                          <a:noFill/>
                        </a:ln>
                        <a:solidFill>
                          <a:schemeClr val="bg1"/>
                        </a:solidFill>
                        <a:effectLst/>
                        <a:latin typeface="Calibri" pitchFamily="34" charset="0"/>
                        <a:ea typeface="Microsoft YaHei" pitchFamily="34" charset="-122"/>
                        <a:cs typeface="Calibri" pitchFamily="34" charset="0"/>
                      </a:endParaRPr>
                    </a:p>
                  </a:txBody>
                  <a:tcPr marL="17775" marR="17775" marT="0" marB="0" anchor="ctr" horzOverflow="overflow">
                    <a:solidFill>
                      <a:schemeClr val="bg1">
                        <a:lumMod val="50000"/>
                      </a:schemeClr>
                    </a:solidFill>
                  </a:tcPr>
                </a:tc>
                <a:extLst>
                  <a:ext uri="{0D108BD9-81ED-4DB2-BD59-A6C34878D82A}">
                    <a16:rowId xmlns="" xmlns:a16="http://schemas.microsoft.com/office/drawing/2014/main" val="10000"/>
                  </a:ext>
                </a:extLst>
              </a:tr>
              <a:tr h="360556">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Financial Results</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Operation Revenue</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algn="ctr" rtl="0" fontAlgn="ct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1,946,149</a:t>
                      </a:r>
                    </a:p>
                  </a:txBody>
                  <a:tcPr marL="0" marR="0" marT="0" marB="0" anchor="ctr"/>
                </a:tc>
                <a:tc>
                  <a:txBody>
                    <a:bodyPr/>
                    <a:lstStyle/>
                    <a:p>
                      <a:pPr algn="ctr" rtl="0" fontAlgn="ct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100</a:t>
                      </a:r>
                    </a:p>
                  </a:txBody>
                  <a:tcPr marL="0" marR="0" marT="0" marB="0" anchor="ctr"/>
                </a:tc>
                <a:tc>
                  <a:txBody>
                    <a:bodyPr/>
                    <a:lstStyle/>
                    <a:p>
                      <a:pPr algn="ctr" rtl="0" fontAlgn="ct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2,012,906</a:t>
                      </a:r>
                    </a:p>
                  </a:txBody>
                  <a:tcPr marL="0" marR="0" marT="0" marB="0" anchor="ctr"/>
                </a:tc>
                <a:tc>
                  <a:txBody>
                    <a:bodyPr/>
                    <a:lstStyle/>
                    <a:p>
                      <a:pPr algn="ctr" rtl="0" fontAlgn="ctr"/>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100</a:t>
                      </a:r>
                    </a:p>
                  </a:txBody>
                  <a:tcPr marL="0" marR="0" marT="0" marB="0" anchor="ctr"/>
                </a:tc>
                <a:extLst>
                  <a:ext uri="{0D108BD9-81ED-4DB2-BD59-A6C34878D82A}">
                    <a16:rowId xmlns="" xmlns:a16="http://schemas.microsoft.com/office/drawing/2014/main" val="10001"/>
                  </a:ext>
                </a:extLst>
              </a:tr>
              <a:tr h="36055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Operation Cost</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1,243,840</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64</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1,305,861</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65</a:t>
                      </a:r>
                    </a:p>
                  </a:txBody>
                  <a:tcPr marL="0" marR="0" marT="0" marB="0" anchor="ctr"/>
                </a:tc>
              </a:tr>
              <a:tr h="36055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Gross Profit</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702,309</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36</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707,045</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35</a:t>
                      </a:r>
                    </a:p>
                  </a:txBody>
                  <a:tcPr marL="0" marR="0" marT="0" marB="0" anchor="ctr"/>
                </a:tc>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Operation Expenses</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461,046</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24</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451,309</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22</a:t>
                      </a:r>
                    </a:p>
                  </a:txBody>
                  <a:tcPr marL="0" marR="0" marT="0" marB="0" anchor="ctr"/>
                </a:tc>
                <a:extLst>
                  <a:ext uri="{0D108BD9-81ED-4DB2-BD59-A6C34878D82A}">
                    <a16:rowId xmlns="" xmlns:a16="http://schemas.microsoft.com/office/drawing/2014/main" val="10002"/>
                  </a:ext>
                </a:extLst>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From Operation</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241,263</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12</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255,736</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13</a:t>
                      </a:r>
                    </a:p>
                  </a:txBody>
                  <a:tcPr marL="0" marR="0" marT="0" marB="0" anchor="ctr"/>
                </a:tc>
                <a:extLst>
                  <a:ext uri="{0D108BD9-81ED-4DB2-BD59-A6C34878D82A}">
                    <a16:rowId xmlns="" xmlns:a16="http://schemas.microsoft.com/office/drawing/2014/main" val="10003"/>
                  </a:ext>
                </a:extLst>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kern="1200" cap="none" normalizeH="0" baseline="0" dirty="0" smtClean="0">
                        <a:ln>
                          <a:noFill/>
                        </a:ln>
                        <a:solidFill>
                          <a:srgbClr val="FFFFFF"/>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Income Before Income Tax</a:t>
                      </a:r>
                      <a:endParaRPr kumimoji="0" lang="zh-TW" sz="1900" b="1" i="0"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266,945</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14</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281,649</a:t>
                      </a: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14</a:t>
                      </a:r>
                    </a:p>
                  </a:txBody>
                  <a:tcPr marL="0" marR="0" marT="0" marB="0" anchor="ctr"/>
                </a:tc>
                <a:extLst>
                  <a:ext uri="{0D108BD9-81ED-4DB2-BD59-A6C34878D82A}">
                    <a16:rowId xmlns="" xmlns:a16="http://schemas.microsoft.com/office/drawing/2014/main" val="10004"/>
                  </a:ext>
                </a:extLst>
              </a:tr>
              <a:tr h="360556">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Profitability Ratio</a:t>
                      </a:r>
                      <a:endParaRPr kumimoji="0" lang="zh-TW"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Return on Assets</a:t>
                      </a:r>
                      <a:endParaRPr kumimoji="0" lang="zh-TW" alt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7.02%</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8.14%</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dirty="0" smtClean="0">
                        <a:ln>
                          <a:noFill/>
                        </a:ln>
                        <a:solidFill>
                          <a:schemeClr val="bg1"/>
                        </a:solidFill>
                        <a:effectLst/>
                        <a:latin typeface="Microsoft YaHei" pitchFamily="34" charset="-122"/>
                        <a:ea typeface="Microsoft YaHei" pitchFamily="34" charset="-122"/>
                        <a:cs typeface="Arial" charset="0"/>
                      </a:endParaRPr>
                    </a:p>
                  </a:txBody>
                  <a:tcPr marL="17775" marR="1777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Return on Equity</a:t>
                      </a:r>
                      <a:endParaRPr kumimoji="0" lang="zh-TW" sz="1900" b="1" i="0" u="none" strike="noStrike"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9.14%</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10.50%</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05"/>
                  </a:ext>
                </a:extLst>
              </a:tr>
              <a:tr h="53178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Operating Income to Capital Stock</a:t>
                      </a: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33.23%</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35.22%</a:t>
                      </a:r>
                    </a:p>
                  </a:txBody>
                  <a:tcPr marL="0" marR="0" marT="0" marB="0" anchor="ctr"/>
                </a:tc>
                <a:tc>
                  <a:txBody>
                    <a:bodyPr/>
                    <a:lstStyle/>
                    <a:p>
                      <a:pPr marL="0" algn="ctr" defTabSz="914400" rtl="0" eaLnBrk="1" fontAlgn="ctr" latinLnBrk="0" hangingPunct="1"/>
                      <a:endPar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07"/>
                  </a:ext>
                </a:extLst>
              </a:tr>
              <a:tr h="53178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Before Tax to Capital Stock</a:t>
                      </a: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36.77%</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38.79%</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Profit Margin</a:t>
                      </a: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10.30%</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11.04%</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09"/>
                  </a:ext>
                </a:extLst>
              </a:tr>
              <a:tr h="36055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100" b="1" i="0" u="none" strike="noStrike" cap="none" normalizeH="0" baseline="0" dirty="0" smtClean="0">
                        <a:ln>
                          <a:noFill/>
                        </a:ln>
                        <a:solidFill>
                          <a:schemeClr val="bg1"/>
                        </a:solidFill>
                        <a:effectLst/>
                        <a:latin typeface="標楷體" pitchFamily="65" charset="-120"/>
                        <a:ea typeface="標楷體" pitchFamily="65" charset="-120"/>
                        <a:cs typeface="Arial" charset="0"/>
                      </a:endParaRPr>
                    </a:p>
                  </a:txBody>
                  <a:tcPr marL="20787" marR="207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rPr>
                        <a:t>Earnings Per Share</a:t>
                      </a:r>
                      <a:endParaRPr kumimoji="0" lang="zh-TW" altLang="zh-TW" sz="1900" b="1" u="none" strike="noStrike" kern="1200" cap="none" normalizeH="0" baseline="0" dirty="0" smtClean="0">
                        <a:ln>
                          <a:noFill/>
                        </a:ln>
                        <a:solidFill>
                          <a:schemeClr val="accent6">
                            <a:lumMod val="75000"/>
                          </a:schemeClr>
                        </a:solidFill>
                        <a:effectLst/>
                        <a:latin typeface="Calibri" pitchFamily="34" charset="0"/>
                        <a:ea typeface="Microsoft YaHei" pitchFamily="34" charset="-122"/>
                        <a:cs typeface="Calibri" pitchFamily="34" charset="0"/>
                      </a:endParaRPr>
                    </a:p>
                  </a:txBody>
                  <a:tcPr marL="17775" marR="17775" marT="0" marB="0" anchor="ctr" horzOverflow="overflow"/>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2.75</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tc>
                  <a:txBody>
                    <a:bodyPr/>
                    <a:lstStyle/>
                    <a:p>
                      <a:pPr marL="0" algn="ctr" defTabSz="914400" rtl="0" eaLnBrk="1" fontAlgn="ctr" latinLnBrk="0" hangingPunct="1"/>
                      <a:r>
                        <a:rPr lang="en-US" altLang="zh-TW" sz="1900" b="1" i="0" u="none" strike="noStrike" kern="1200" dirty="0" smtClean="0">
                          <a:solidFill>
                            <a:schemeClr val="accent6">
                              <a:lumMod val="75000"/>
                            </a:schemeClr>
                          </a:solidFill>
                          <a:latin typeface="Calibri" pitchFamily="34" charset="0"/>
                          <a:ea typeface="Microsoft YaHei" pitchFamily="34" charset="-122"/>
                          <a:cs typeface="Calibri" pitchFamily="34" charset="0"/>
                        </a:rPr>
                        <a:t>3.06</a:t>
                      </a:r>
                    </a:p>
                  </a:txBody>
                  <a:tcPr marL="0" marR="0" marT="0" marB="0" anchor="ctr"/>
                </a:tc>
                <a:tc>
                  <a:txBody>
                    <a:bodyPr/>
                    <a:lstStyle/>
                    <a:p>
                      <a:pPr marL="0" algn="ctr" defTabSz="914400" rtl="0" eaLnBrk="1" fontAlgn="ctr" latinLnBrk="0" hangingPunct="1"/>
                      <a:endParaRPr lang="zh-TW" altLang="en-US" sz="1900" b="1" i="0" u="none" strike="noStrike" kern="1200" dirty="0" smtClean="0">
                        <a:solidFill>
                          <a:schemeClr val="accent6">
                            <a:lumMod val="75000"/>
                          </a:schemeClr>
                        </a:solidFill>
                        <a:latin typeface="Calibri" pitchFamily="34" charset="0"/>
                        <a:ea typeface="Microsoft YaHei" pitchFamily="34" charset="-122"/>
                        <a:cs typeface="Calibri" pitchFamily="34" charset="0"/>
                      </a:endParaRPr>
                    </a:p>
                  </a:txBody>
                  <a:tcPr marL="0" marR="0" marT="0" marB="0" anchor="ctr"/>
                </a:tc>
                <a:extLst>
                  <a:ext uri="{0D108BD9-81ED-4DB2-BD59-A6C34878D82A}">
                    <a16:rowId xmlns="" xmlns:a16="http://schemas.microsoft.com/office/drawing/2014/main" val="10010"/>
                  </a:ext>
                </a:extLst>
              </a:tr>
            </a:tbl>
          </a:graphicData>
        </a:graphic>
      </p:graphicFrame>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16</a:t>
            </a:fld>
            <a:endParaRPr lang="zh-TW" altLang="en-US" sz="1400" dirty="0">
              <a:solidFill>
                <a:prstClr val="black"/>
              </a:solidFill>
              <a:latin typeface="Microsoft YaHei UI" pitchFamily="34" charset="-122"/>
              <a:ea typeface="Microsoft YaHei UI" pitchFamily="34" charset="-122"/>
            </a:endParaRPr>
          </a:p>
        </p:txBody>
      </p:sp>
      <p:cxnSp>
        <p:nvCxnSpPr>
          <p:cNvPr id="13" name="直線接點 12"/>
          <p:cNvCxnSpPr/>
          <p:nvPr/>
        </p:nvCxnSpPr>
        <p:spPr>
          <a:xfrm>
            <a:off x="1645920" y="895149"/>
            <a:ext cx="3590223" cy="741146"/>
          </a:xfrm>
          <a:prstGeom prst="line">
            <a:avLst/>
          </a:prstGeom>
        </p:spPr>
        <p:style>
          <a:lnRef idx="1">
            <a:schemeClr val="accent4"/>
          </a:lnRef>
          <a:fillRef idx="0">
            <a:schemeClr val="accent4"/>
          </a:fillRef>
          <a:effectRef idx="0">
            <a:schemeClr val="accent4"/>
          </a:effectRef>
          <a:fontRef idx="minor">
            <a:schemeClr val="tx1"/>
          </a:fontRef>
        </p:style>
      </p:cxnSp>
      <p:sp>
        <p:nvSpPr>
          <p:cNvPr id="15" name="文字方塊 14"/>
          <p:cNvSpPr txBox="1"/>
          <p:nvPr/>
        </p:nvSpPr>
        <p:spPr>
          <a:xfrm>
            <a:off x="308341" y="116963"/>
            <a:ext cx="10096568"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Financial Results</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16" name="內容版面配置區 2"/>
          <p:cNvSpPr txBox="1">
            <a:spLocks/>
          </p:cNvSpPr>
          <p:nvPr/>
        </p:nvSpPr>
        <p:spPr bwMode="auto">
          <a:xfrm>
            <a:off x="5107450" y="598146"/>
            <a:ext cx="5316034" cy="221043"/>
          </a:xfrm>
          <a:prstGeom prst="rect">
            <a:avLst/>
          </a:prstGeom>
          <a:noFill/>
          <a:ln>
            <a:noFill/>
          </a:ln>
          <a:extLst/>
        </p:spPr>
        <p:txBody>
          <a:bodyPr lIns="0" tIns="0" rIns="0" bIns="0"/>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a:spcAft>
                <a:spcPct val="40000"/>
              </a:spcAft>
              <a:buFont typeface="Wingdings" pitchFamily="2" charset="2"/>
              <a:buNone/>
              <a:defRPr/>
            </a:pPr>
            <a:r>
              <a:rPr kumimoji="1" lang="en-US" altLang="zh-TW" sz="1200" b="1" dirty="0" smtClean="0">
                <a:solidFill>
                  <a:schemeClr val="tx1">
                    <a:lumMod val="50000"/>
                    <a:lumOff val="50000"/>
                  </a:schemeClr>
                </a:solidFill>
                <a:latin typeface="Calibri" pitchFamily="34" charset="0"/>
                <a:ea typeface="Microsoft YaHei" pitchFamily="34" charset="-122"/>
                <a:cs typeface="Calibri" pitchFamily="34" charset="0"/>
              </a:rPr>
              <a:t>(UNITS: In Thousands of New Taiwan Dollars)</a:t>
            </a:r>
            <a:endParaRPr kumimoji="1" lang="zh-TW" altLang="en-US" sz="1200" b="1" dirty="0">
              <a:solidFill>
                <a:schemeClr val="tx1">
                  <a:lumMod val="50000"/>
                  <a:lumOff val="50000"/>
                </a:schemeClr>
              </a:solidFill>
              <a:latin typeface="Calibri" pitchFamily="34" charset="0"/>
              <a:ea typeface="Microsoft YaHei" pitchFamily="34" charset="-122"/>
              <a:cs typeface="Calibri"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4006917" y="970662"/>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427227" y="1260421"/>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17</a:t>
            </a:fld>
            <a:endParaRPr lang="zh-TW" altLang="en-US" sz="1400" dirty="0">
              <a:solidFill>
                <a:prstClr val="black"/>
              </a:solidFill>
              <a:latin typeface="Microsoft YaHei UI" pitchFamily="34" charset="-122"/>
              <a:ea typeface="Microsoft YaHei UI" pitchFamily="34" charset="-122"/>
            </a:endParaRPr>
          </a:p>
        </p:txBody>
      </p:sp>
      <p:sp>
        <p:nvSpPr>
          <p:cNvPr id="15" name="矩形 14"/>
          <p:cNvSpPr/>
          <p:nvPr/>
        </p:nvSpPr>
        <p:spPr>
          <a:xfrm>
            <a:off x="256792" y="871344"/>
            <a:ext cx="11091393" cy="2431431"/>
          </a:xfrm>
          <a:prstGeom prst="rect">
            <a:avLst/>
          </a:prstGeom>
        </p:spPr>
        <p:txBody>
          <a:bodyPr wrap="square" lIns="121917" tIns="60958" rIns="121917" bIns="60958">
            <a:spAutoFit/>
          </a:bodyPr>
          <a:lstStyle/>
          <a:p>
            <a:r>
              <a:rPr lang="en-US" altLang="zh-TW" sz="5400" b="1" dirty="0" smtClean="0">
                <a:solidFill>
                  <a:schemeClr val="bg1">
                    <a:lumMod val="65000"/>
                  </a:schemeClr>
                </a:solidFill>
                <a:latin typeface="Calibri" pitchFamily="34" charset="0"/>
                <a:ea typeface="Microsoft YaHei" pitchFamily="34" charset="-122"/>
                <a:cs typeface="Calibri" pitchFamily="34" charset="0"/>
              </a:rPr>
              <a:t>2025 Q1~Q3 </a:t>
            </a:r>
          </a:p>
          <a:p>
            <a:r>
              <a:rPr lang="en-US" altLang="zh-TW" sz="4800" b="1" dirty="0" smtClean="0">
                <a:latin typeface="Calibri" pitchFamily="34" charset="0"/>
                <a:ea typeface="Microsoft YaHei" pitchFamily="34" charset="-122"/>
                <a:cs typeface="Calibri" pitchFamily="34" charset="0"/>
              </a:rPr>
              <a:t>Operation Revenue</a:t>
            </a:r>
            <a:r>
              <a:rPr lang="zh-TW" altLang="en-US" sz="4800" b="1" dirty="0" smtClean="0">
                <a:latin typeface="Calibri" pitchFamily="34" charset="0"/>
                <a:ea typeface="Microsoft YaHei" pitchFamily="34" charset="-122"/>
                <a:cs typeface="Calibri" pitchFamily="34" charset="0"/>
              </a:rPr>
              <a:t> </a:t>
            </a:r>
            <a:r>
              <a:rPr lang="en-US" altLang="zh-TW" sz="4800" b="1" dirty="0" err="1" smtClean="0">
                <a:latin typeface="Calibri" pitchFamily="34" charset="0"/>
                <a:ea typeface="Microsoft YaHei" pitchFamily="34" charset="-122"/>
                <a:cs typeface="Calibri" pitchFamily="34" charset="0"/>
              </a:rPr>
              <a:t>YoY</a:t>
            </a:r>
            <a:r>
              <a:rPr lang="en-US" altLang="zh-TW" sz="4800" b="1" dirty="0" smtClean="0">
                <a:latin typeface="Calibri" pitchFamily="34" charset="0"/>
                <a:ea typeface="Microsoft YaHei" pitchFamily="34" charset="-122"/>
                <a:cs typeface="Calibri" pitchFamily="34" charset="0"/>
              </a:rPr>
              <a:t> </a:t>
            </a:r>
            <a:r>
              <a:rPr lang="en-US" altLang="zh-TW" sz="4800" b="1" dirty="0" smtClean="0">
                <a:solidFill>
                  <a:srgbClr val="FF0000"/>
                </a:solidFill>
                <a:latin typeface="Calibri" pitchFamily="34" charset="0"/>
                <a:ea typeface="Microsoft YaHei" pitchFamily="34" charset="-122"/>
                <a:cs typeface="Calibri" pitchFamily="34" charset="0"/>
              </a:rPr>
              <a:t>-3.32%</a:t>
            </a:r>
          </a:p>
          <a:p>
            <a:r>
              <a:rPr lang="en-US" altLang="zh-TW" sz="4800" b="1" dirty="0" smtClean="0">
                <a:latin typeface="Calibri" pitchFamily="34" charset="0"/>
                <a:ea typeface="Microsoft YaHei" pitchFamily="34" charset="-122"/>
                <a:cs typeface="Calibri" pitchFamily="34" charset="0"/>
              </a:rPr>
              <a:t>EPS</a:t>
            </a:r>
            <a:r>
              <a:rPr lang="zh-TW" altLang="en-US" sz="4800" b="1" dirty="0" smtClean="0">
                <a:latin typeface="Calibri" pitchFamily="34" charset="0"/>
                <a:ea typeface="Microsoft YaHei" pitchFamily="34" charset="-122"/>
                <a:cs typeface="Calibri" pitchFamily="34" charset="0"/>
              </a:rPr>
              <a:t> </a:t>
            </a:r>
            <a:r>
              <a:rPr lang="en-US" altLang="zh-TW" sz="4800" b="1" dirty="0" err="1" smtClean="0">
                <a:latin typeface="Calibri" pitchFamily="34" charset="0"/>
                <a:ea typeface="Microsoft YaHei" pitchFamily="34" charset="-122"/>
                <a:cs typeface="Calibri" pitchFamily="34" charset="0"/>
              </a:rPr>
              <a:t>YoY</a:t>
            </a:r>
            <a:r>
              <a:rPr lang="en-US" altLang="zh-TW" sz="4800" b="1" dirty="0" smtClean="0">
                <a:latin typeface="Calibri" pitchFamily="34" charset="0"/>
                <a:ea typeface="Microsoft YaHei" pitchFamily="34" charset="-122"/>
                <a:cs typeface="Calibri" pitchFamily="34" charset="0"/>
              </a:rPr>
              <a:t> </a:t>
            </a:r>
            <a:r>
              <a:rPr lang="en-US" altLang="zh-TW" sz="4800" b="1" dirty="0" smtClean="0">
                <a:solidFill>
                  <a:srgbClr val="FF0000"/>
                </a:solidFill>
                <a:latin typeface="Calibri" pitchFamily="34" charset="0"/>
                <a:ea typeface="Microsoft YaHei" pitchFamily="34" charset="-122"/>
                <a:cs typeface="Calibri" pitchFamily="34" charset="0"/>
              </a:rPr>
              <a:t>-10.13%</a:t>
            </a:r>
          </a:p>
        </p:txBody>
      </p:sp>
      <p:sp>
        <p:nvSpPr>
          <p:cNvPr id="13" name="文字方塊 12"/>
          <p:cNvSpPr txBox="1"/>
          <p:nvPr/>
        </p:nvSpPr>
        <p:spPr>
          <a:xfrm>
            <a:off x="308341" y="116963"/>
            <a:ext cx="10096568"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Financial Results</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18</a:t>
            </a:fld>
            <a:endParaRPr lang="zh-TW" altLang="en-US" sz="1400" dirty="0">
              <a:solidFill>
                <a:prstClr val="black"/>
              </a:solidFill>
              <a:latin typeface="Microsoft YaHei UI" pitchFamily="34" charset="-122"/>
              <a:ea typeface="Microsoft YaHei UI" pitchFamily="34" charset="-122"/>
            </a:endParaRPr>
          </a:p>
        </p:txBody>
      </p:sp>
      <p:sp>
        <p:nvSpPr>
          <p:cNvPr id="8" name="文字方塊 7"/>
          <p:cNvSpPr txBox="1"/>
          <p:nvPr/>
        </p:nvSpPr>
        <p:spPr>
          <a:xfrm>
            <a:off x="308341" y="116963"/>
            <a:ext cx="10096568"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in Taiwan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7" name="矩形 6"/>
          <p:cNvSpPr/>
          <p:nvPr/>
        </p:nvSpPr>
        <p:spPr>
          <a:xfrm>
            <a:off x="256792" y="871344"/>
            <a:ext cx="9965239" cy="4001091"/>
          </a:xfrm>
          <a:prstGeom prst="rect">
            <a:avLst/>
          </a:prstGeom>
        </p:spPr>
        <p:txBody>
          <a:bodyPr wrap="square" lIns="121917" tIns="60958" rIns="121917" bIns="60958">
            <a:spAutoFit/>
          </a:bodyPr>
          <a:lstStyle/>
          <a:p>
            <a:r>
              <a:rPr lang="en-US" altLang="zh-TW" sz="5400" b="1" dirty="0" smtClean="0">
                <a:solidFill>
                  <a:schemeClr val="bg1">
                    <a:lumMod val="65000"/>
                  </a:schemeClr>
                </a:solidFill>
                <a:latin typeface="Calibri" pitchFamily="34" charset="0"/>
                <a:ea typeface="Microsoft YaHei" pitchFamily="34" charset="-122"/>
                <a:cs typeface="Calibri" pitchFamily="34" charset="0"/>
              </a:rPr>
              <a:t>2025 Q1~Q3 </a:t>
            </a:r>
            <a:r>
              <a:rPr lang="en-US" altLang="zh-TW" sz="5400" b="1" dirty="0" err="1" smtClean="0">
                <a:solidFill>
                  <a:schemeClr val="bg1">
                    <a:lumMod val="65000"/>
                  </a:schemeClr>
                </a:solidFill>
                <a:latin typeface="Calibri" pitchFamily="34" charset="0"/>
                <a:ea typeface="Microsoft YaHei" pitchFamily="34" charset="-122"/>
                <a:cs typeface="Calibri" pitchFamily="34" charset="0"/>
              </a:rPr>
              <a:t>YoY</a:t>
            </a:r>
            <a:endParaRPr lang="en-US" altLang="zh-TW" sz="5400" b="1" dirty="0" smtClean="0">
              <a:solidFill>
                <a:schemeClr val="bg1">
                  <a:lumMod val="65000"/>
                </a:schemeClr>
              </a:solidFill>
              <a:latin typeface="Calibri" pitchFamily="34" charset="0"/>
              <a:ea typeface="Microsoft YaHei" pitchFamily="34" charset="-122"/>
              <a:cs typeface="Calibri" pitchFamily="34" charset="0"/>
            </a:endParaRPr>
          </a:p>
          <a:p>
            <a:r>
              <a:rPr lang="en-US" altLang="zh-TW" sz="3600" b="1" dirty="0" smtClean="0">
                <a:solidFill>
                  <a:srgbClr val="0000FF"/>
                </a:solidFill>
                <a:latin typeface="Calibri" pitchFamily="34" charset="0"/>
                <a:ea typeface="Microsoft YaHei" pitchFamily="34" charset="-122"/>
                <a:cs typeface="Calibri" pitchFamily="34" charset="0"/>
              </a:rPr>
              <a:t>-8.05%</a:t>
            </a:r>
          </a:p>
          <a:p>
            <a:endParaRPr lang="en-US" altLang="zh-TW" sz="3600" b="1" dirty="0" smtClean="0">
              <a:solidFill>
                <a:srgbClr val="FFC000"/>
              </a:solidFill>
              <a:latin typeface="Calibri" pitchFamily="34" charset="0"/>
              <a:ea typeface="Microsoft YaHei" pitchFamily="34" charset="-122"/>
              <a:cs typeface="Calibri" pitchFamily="34" charset="0"/>
            </a:endParaRPr>
          </a:p>
          <a:p>
            <a:r>
              <a:rPr lang="en-US" altLang="zh-TW" sz="5400" b="1" dirty="0" smtClean="0">
                <a:solidFill>
                  <a:schemeClr val="bg1">
                    <a:lumMod val="65000"/>
                  </a:schemeClr>
                </a:solidFill>
                <a:latin typeface="Calibri" pitchFamily="34" charset="0"/>
                <a:ea typeface="Microsoft YaHei" pitchFamily="34" charset="-122"/>
                <a:cs typeface="Calibri" pitchFamily="34" charset="0"/>
              </a:rPr>
              <a:t>Sales by Segment</a:t>
            </a:r>
          </a:p>
          <a:p>
            <a:r>
              <a:rPr lang="en-US" altLang="zh-TW" sz="3600" b="1" dirty="0" smtClean="0">
                <a:latin typeface="Calibri" pitchFamily="34" charset="0"/>
                <a:ea typeface="Microsoft YaHei" pitchFamily="34" charset="-122"/>
                <a:cs typeface="Calibri" pitchFamily="34" charset="0"/>
              </a:rPr>
              <a:t>Residential Remodeling 69%</a:t>
            </a:r>
          </a:p>
          <a:p>
            <a:r>
              <a:rPr lang="en-US" altLang="zh-TW" sz="3600" b="1" dirty="0" smtClean="0">
                <a:latin typeface="Calibri" pitchFamily="34" charset="0"/>
                <a:ea typeface="Microsoft YaHei" pitchFamily="34" charset="-122"/>
                <a:cs typeface="Calibri" pitchFamily="34" charset="0"/>
              </a:rPr>
              <a:t>New Housing 31%</a:t>
            </a:r>
          </a:p>
        </p:txBody>
      </p:sp>
      <p:pic>
        <p:nvPicPr>
          <p:cNvPr id="2051" name="Picture 3"/>
          <p:cNvPicPr>
            <a:picLocks noChangeAspect="1" noChangeArrowheads="1"/>
          </p:cNvPicPr>
          <p:nvPr/>
        </p:nvPicPr>
        <p:blipFill>
          <a:blip r:embed="rId2" cstate="print"/>
          <a:srcRect/>
          <a:stretch>
            <a:fillRect/>
          </a:stretch>
        </p:blipFill>
        <p:spPr bwMode="auto">
          <a:xfrm>
            <a:off x="7401827" y="0"/>
            <a:ext cx="4790173" cy="637918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19</a:t>
            </a:fld>
            <a:endParaRPr lang="zh-TW" altLang="en-US" sz="1400" dirty="0">
              <a:solidFill>
                <a:prstClr val="black"/>
              </a:solidFill>
              <a:latin typeface="Microsoft YaHei UI" pitchFamily="34" charset="-122"/>
              <a:ea typeface="Microsoft YaHei UI" pitchFamily="34" charset="-122"/>
            </a:endParaRPr>
          </a:p>
        </p:txBody>
      </p:sp>
      <p:sp>
        <p:nvSpPr>
          <p:cNvPr id="8" name="文字方塊 7"/>
          <p:cNvSpPr txBox="1"/>
          <p:nvPr/>
        </p:nvSpPr>
        <p:spPr>
          <a:xfrm>
            <a:off x="308341" y="116963"/>
            <a:ext cx="10096568"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in Vietnam</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7" name="矩形 6"/>
          <p:cNvSpPr/>
          <p:nvPr/>
        </p:nvSpPr>
        <p:spPr>
          <a:xfrm>
            <a:off x="256792" y="871344"/>
            <a:ext cx="9965239" cy="4555089"/>
          </a:xfrm>
          <a:prstGeom prst="rect">
            <a:avLst/>
          </a:prstGeom>
        </p:spPr>
        <p:txBody>
          <a:bodyPr wrap="square" lIns="121917" tIns="60958" rIns="121917" bIns="60958">
            <a:spAutoFit/>
          </a:bodyPr>
          <a:lstStyle/>
          <a:p>
            <a:r>
              <a:rPr lang="en-US" altLang="zh-TW" sz="5400" b="1" dirty="0" smtClean="0">
                <a:solidFill>
                  <a:schemeClr val="bg1">
                    <a:lumMod val="65000"/>
                  </a:schemeClr>
                </a:solidFill>
                <a:latin typeface="Calibri" pitchFamily="34" charset="0"/>
                <a:ea typeface="Microsoft YaHei" pitchFamily="34" charset="-122"/>
                <a:cs typeface="Calibri" pitchFamily="34" charset="0"/>
              </a:rPr>
              <a:t>2025 Q1~Q3 </a:t>
            </a:r>
            <a:r>
              <a:rPr lang="en-US" altLang="zh-TW" sz="5400" b="1" dirty="0" err="1" smtClean="0">
                <a:solidFill>
                  <a:schemeClr val="bg1">
                    <a:lumMod val="65000"/>
                  </a:schemeClr>
                </a:solidFill>
                <a:latin typeface="Calibri" pitchFamily="34" charset="0"/>
                <a:ea typeface="Microsoft YaHei" pitchFamily="34" charset="-122"/>
                <a:cs typeface="Calibri" pitchFamily="34" charset="0"/>
              </a:rPr>
              <a:t>YoY</a:t>
            </a:r>
            <a:endParaRPr lang="en-US" altLang="zh-TW" sz="5400" b="1" dirty="0" smtClean="0">
              <a:solidFill>
                <a:schemeClr val="bg1">
                  <a:lumMod val="65000"/>
                </a:schemeClr>
              </a:solidFill>
              <a:latin typeface="Calibri" pitchFamily="34" charset="0"/>
              <a:ea typeface="Microsoft YaHei" pitchFamily="34" charset="-122"/>
              <a:cs typeface="Calibri" pitchFamily="34" charset="0"/>
            </a:endParaRPr>
          </a:p>
          <a:p>
            <a:r>
              <a:rPr lang="en-US" altLang="zh-TW" sz="3600" b="1" dirty="0" smtClean="0">
                <a:solidFill>
                  <a:srgbClr val="0000FF"/>
                </a:solidFill>
                <a:latin typeface="Calibri" pitchFamily="34" charset="0"/>
                <a:ea typeface="Microsoft YaHei" pitchFamily="34" charset="-122"/>
                <a:cs typeface="Calibri" pitchFamily="34" charset="0"/>
              </a:rPr>
              <a:t>21.30%</a:t>
            </a:r>
          </a:p>
          <a:p>
            <a:endParaRPr lang="en-US" altLang="zh-TW" sz="3600" b="1" dirty="0" smtClean="0">
              <a:solidFill>
                <a:srgbClr val="FFC000"/>
              </a:solidFill>
              <a:latin typeface="Calibri" pitchFamily="34" charset="0"/>
              <a:ea typeface="Microsoft YaHei" pitchFamily="34" charset="-122"/>
              <a:cs typeface="Calibri" pitchFamily="34" charset="0"/>
            </a:endParaRPr>
          </a:p>
          <a:p>
            <a:r>
              <a:rPr lang="en-US" altLang="zh-TW" sz="5400" b="1" dirty="0" smtClean="0">
                <a:solidFill>
                  <a:schemeClr val="bg1">
                    <a:lumMod val="65000"/>
                  </a:schemeClr>
                </a:solidFill>
                <a:latin typeface="Calibri" pitchFamily="34" charset="0"/>
                <a:ea typeface="Microsoft YaHei" pitchFamily="34" charset="-122"/>
                <a:cs typeface="Calibri" pitchFamily="34" charset="0"/>
              </a:rPr>
              <a:t>Sales by Segment</a:t>
            </a:r>
          </a:p>
          <a:p>
            <a:r>
              <a:rPr lang="en-US" altLang="zh-TW" sz="3600" b="1" dirty="0" smtClean="0">
                <a:latin typeface="Calibri" pitchFamily="34" charset="0"/>
                <a:ea typeface="Microsoft YaHei" pitchFamily="34" charset="-122"/>
                <a:cs typeface="Calibri" pitchFamily="34" charset="0"/>
              </a:rPr>
              <a:t>Residential Remodeling 73%</a:t>
            </a:r>
          </a:p>
          <a:p>
            <a:r>
              <a:rPr lang="en-US" altLang="zh-TW" sz="3600" b="1" dirty="0" smtClean="0">
                <a:latin typeface="Calibri" pitchFamily="34" charset="0"/>
                <a:ea typeface="Microsoft YaHei" pitchFamily="34" charset="-122"/>
                <a:cs typeface="Calibri" pitchFamily="34" charset="0"/>
              </a:rPr>
              <a:t>New Housing 27%</a:t>
            </a:r>
          </a:p>
          <a:p>
            <a:endParaRPr lang="en-US" altLang="zh-TW" sz="3600" b="1" dirty="0" smtClean="0">
              <a:latin typeface="Microsoft YaHei" pitchFamily="34" charset="-122"/>
              <a:ea typeface="Microsoft YaHei" pitchFamily="34" charset="-122"/>
              <a:cs typeface="Calibri"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6670306" y="0"/>
            <a:ext cx="5521693" cy="638822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2192000" cy="1447800"/>
          </a:xfrm>
          <a:prstGeom prst="rect">
            <a:avLst/>
          </a:prstGeom>
          <a:noFill/>
          <a:ln w="9525">
            <a:noFill/>
            <a:miter lim="800000"/>
            <a:headEnd/>
            <a:tailEnd/>
          </a:ln>
        </p:spPr>
      </p:pic>
      <p:sp>
        <p:nvSpPr>
          <p:cNvPr id="8" name="文字方塊 7"/>
          <p:cNvSpPr txBox="1"/>
          <p:nvPr/>
        </p:nvSpPr>
        <p:spPr>
          <a:xfrm>
            <a:off x="308341" y="116963"/>
            <a:ext cx="4281947"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Legal Disclaimer</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7" name="內容版面配置區 2"/>
          <p:cNvSpPr>
            <a:spLocks noGrp="1"/>
          </p:cNvSpPr>
          <p:nvPr>
            <p:ph idx="1"/>
          </p:nvPr>
        </p:nvSpPr>
        <p:spPr>
          <a:xfrm>
            <a:off x="449936" y="1038582"/>
            <a:ext cx="10927125" cy="5370636"/>
          </a:xfrm>
        </p:spPr>
        <p:txBody>
          <a:bodyPr/>
          <a:lstStyle/>
          <a:p>
            <a:pPr indent="-108000" algn="just">
              <a:lnSpc>
                <a:spcPct val="100000"/>
              </a:lnSpc>
              <a:spcBef>
                <a:spcPts val="0"/>
              </a:spcBef>
            </a:pPr>
            <a:r>
              <a:rPr lang="en-US" altLang="zh-TW" b="1" dirty="0" smtClean="0">
                <a:latin typeface="Calibri" pitchFamily="34" charset="0"/>
                <a:ea typeface="Microsoft YaHei" pitchFamily="34" charset="-122"/>
                <a:cs typeface="Calibri" pitchFamily="34" charset="0"/>
              </a:rPr>
              <a:t>The information is provided for informational purposes only, and is not an offer to buy or sell or a solicitation of an offer to buy or sell any security issued by </a:t>
            </a:r>
            <a:r>
              <a:rPr lang="en-US" altLang="zh-TW" b="1" dirty="0" err="1" smtClean="0">
                <a:latin typeface="Calibri" pitchFamily="34" charset="0"/>
                <a:ea typeface="Microsoft YaHei" pitchFamily="34" charset="-122"/>
                <a:cs typeface="Calibri" pitchFamily="34" charset="0"/>
              </a:rPr>
              <a:t>Sanitar</a:t>
            </a:r>
            <a:r>
              <a:rPr lang="en-US" altLang="zh-TW" b="1" dirty="0" smtClean="0">
                <a:latin typeface="Calibri" pitchFamily="34" charset="0"/>
                <a:ea typeface="Microsoft YaHei" pitchFamily="34" charset="-122"/>
                <a:cs typeface="Calibri" pitchFamily="34" charset="0"/>
              </a:rPr>
              <a:t> or other parties. </a:t>
            </a:r>
          </a:p>
          <a:p>
            <a:pPr indent="-108000" algn="just">
              <a:lnSpc>
                <a:spcPct val="100000"/>
              </a:lnSpc>
              <a:spcBef>
                <a:spcPts val="0"/>
              </a:spcBef>
              <a:buNone/>
            </a:pPr>
            <a:r>
              <a:rPr lang="en-US" altLang="zh-TW" b="1" dirty="0" smtClean="0">
                <a:latin typeface="Calibri" pitchFamily="34" charset="0"/>
                <a:ea typeface="Microsoft YaHei" pitchFamily="34" charset="-122"/>
                <a:cs typeface="Calibri" pitchFamily="34" charset="0"/>
              </a:rPr>
              <a:t> </a:t>
            </a:r>
          </a:p>
          <a:p>
            <a:pPr indent="-108000" algn="just">
              <a:lnSpc>
                <a:spcPct val="100000"/>
              </a:lnSpc>
              <a:spcBef>
                <a:spcPts val="0"/>
              </a:spcBef>
            </a:pPr>
            <a:r>
              <a:rPr lang="en-US" altLang="zh-TW" b="1" dirty="0" err="1" smtClean="0">
                <a:latin typeface="Calibri" pitchFamily="34" charset="0"/>
                <a:ea typeface="Microsoft YaHei" pitchFamily="34" charset="-122"/>
                <a:cs typeface="Calibri" pitchFamily="34" charset="0"/>
              </a:rPr>
              <a:t>Sanitar’s</a:t>
            </a:r>
            <a:r>
              <a:rPr lang="en-US" altLang="zh-TW" b="1" dirty="0" smtClean="0">
                <a:latin typeface="Calibri" pitchFamily="34" charset="0"/>
                <a:ea typeface="Microsoft YaHei" pitchFamily="34" charset="-122"/>
                <a:cs typeface="Calibri" pitchFamily="34" charset="0"/>
              </a:rPr>
              <a:t>  statements that are only historical and there are not any financial prediction.</a:t>
            </a:r>
          </a:p>
          <a:p>
            <a:pPr indent="-108000" algn="just">
              <a:lnSpc>
                <a:spcPct val="100000"/>
              </a:lnSpc>
              <a:spcBef>
                <a:spcPts val="0"/>
              </a:spcBef>
              <a:buNone/>
            </a:pPr>
            <a:endParaRPr lang="en-US" altLang="zh-TW" b="1" dirty="0" smtClean="0">
              <a:latin typeface="Calibri" pitchFamily="34" charset="0"/>
              <a:ea typeface="Microsoft YaHei" pitchFamily="34" charset="-122"/>
              <a:cs typeface="Calibri" pitchFamily="34" charset="0"/>
            </a:endParaRPr>
          </a:p>
          <a:p>
            <a:pPr indent="-108000" algn="just">
              <a:lnSpc>
                <a:spcPct val="100000"/>
              </a:lnSpc>
              <a:spcBef>
                <a:spcPts val="0"/>
              </a:spcBef>
            </a:pPr>
            <a:r>
              <a:rPr lang="en-US" altLang="zh-TW" b="1" dirty="0" err="1" smtClean="0">
                <a:latin typeface="Calibri" pitchFamily="34" charset="0"/>
                <a:ea typeface="Microsoft YaHei" pitchFamily="34" charset="-122"/>
                <a:cs typeface="Calibri" pitchFamily="34" charset="0"/>
              </a:rPr>
              <a:t>Sanitar</a:t>
            </a:r>
            <a:r>
              <a:rPr lang="en-US" altLang="zh-TW" b="1" dirty="0" smtClean="0">
                <a:latin typeface="Calibri" pitchFamily="34" charset="0"/>
                <a:ea typeface="Microsoft YaHei" pitchFamily="34" charset="-122"/>
                <a:cs typeface="Calibri" pitchFamily="34" charset="0"/>
              </a:rPr>
              <a:t> does not warranty their accuracy, reliability and completeness. There are a number of factors such as economic conditions, firms abilities, industry environment that could cause actual results and developments. Investors should not place undue reliance on them. </a:t>
            </a:r>
          </a:p>
          <a:p>
            <a:pPr algn="just">
              <a:lnSpc>
                <a:spcPct val="150000"/>
              </a:lnSpc>
            </a:pPr>
            <a:endParaRPr lang="en-US" altLang="zh-TW" b="1" dirty="0" smtClean="0">
              <a:latin typeface="Calibri" pitchFamily="34" charset="0"/>
              <a:ea typeface="Microsoft YaHei" pitchFamily="34" charset="-122"/>
              <a:cs typeface="Calibri" pitchFamily="34" charset="0"/>
            </a:endParaRPr>
          </a:p>
          <a:p>
            <a:pPr algn="just">
              <a:lnSpc>
                <a:spcPct val="150000"/>
              </a:lnSpc>
            </a:pPr>
            <a:endParaRPr lang="en-US" altLang="zh-TW" dirty="0" smtClean="0">
              <a:latin typeface="Calibri" pitchFamily="34" charset="0"/>
              <a:ea typeface="微軟正黑體" pitchFamily="34" charset="-120"/>
              <a:cs typeface="Calibri" pitchFamily="34" charset="0"/>
            </a:endParaRPr>
          </a:p>
        </p:txBody>
      </p:sp>
      <p:sp>
        <p:nvSpPr>
          <p:cNvPr id="10" name="矩形 9"/>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Calibri" pitchFamily="34" charset="0"/>
                <a:ea typeface="Microsoft YaHei UI" pitchFamily="34" charset="-122"/>
                <a:cs typeface="Calibri" pitchFamily="34" charset="0"/>
              </a:rPr>
              <a:pPr algn="r">
                <a:defRPr/>
              </a:pPr>
              <a:t>2</a:t>
            </a:fld>
            <a:endParaRPr lang="zh-TW" altLang="en-US" sz="1400" dirty="0">
              <a:solidFill>
                <a:prstClr val="black"/>
              </a:solidFill>
              <a:latin typeface="Calibri" pitchFamily="34" charset="0"/>
              <a:ea typeface="Microsoft YaHei UI" pitchFamily="34" charset="-122"/>
              <a:cs typeface="Calibri" pitchFamily="34" charset="0"/>
            </a:endParaRPr>
          </a:p>
        </p:txBody>
      </p:sp>
      <p:pic>
        <p:nvPicPr>
          <p:cNvPr id="11" name="Picture 2"/>
          <p:cNvPicPr>
            <a:picLocks noChangeAspect="1" noChangeArrowheads="1"/>
          </p:cNvPicPr>
          <p:nvPr/>
        </p:nvPicPr>
        <p:blipFill>
          <a:blip r:embed="rId4"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20</a:t>
            </a:fld>
            <a:endParaRPr lang="zh-TW" altLang="en-US" sz="1400" dirty="0">
              <a:solidFill>
                <a:prstClr val="black"/>
              </a:solidFill>
              <a:latin typeface="Microsoft YaHei UI" pitchFamily="34" charset="-122"/>
              <a:ea typeface="Microsoft YaHei UI" pitchFamily="34" charset="-122"/>
            </a:endParaRPr>
          </a:p>
        </p:txBody>
      </p:sp>
      <p:sp>
        <p:nvSpPr>
          <p:cNvPr id="12" name="矩形 11"/>
          <p:cNvSpPr/>
          <p:nvPr/>
        </p:nvSpPr>
        <p:spPr>
          <a:xfrm>
            <a:off x="1183906" y="2935705"/>
            <a:ext cx="3051209" cy="13282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0" b="1" dirty="0" smtClean="0">
                <a:solidFill>
                  <a:schemeClr val="bg1">
                    <a:lumMod val="65000"/>
                  </a:schemeClr>
                </a:solidFill>
                <a:latin typeface="Microsoft YaHei" pitchFamily="34" charset="-122"/>
                <a:ea typeface="Microsoft YaHei" pitchFamily="34" charset="-122"/>
              </a:rPr>
              <a:t>03</a:t>
            </a:r>
            <a:endParaRPr lang="zh-TW" altLang="en-US" sz="15000" b="1" dirty="0">
              <a:solidFill>
                <a:schemeClr val="bg1">
                  <a:lumMod val="65000"/>
                </a:schemeClr>
              </a:solidFill>
              <a:latin typeface="Microsoft YaHei" pitchFamily="34" charset="-122"/>
              <a:ea typeface="Microsoft YaHei" pitchFamily="34" charset="-122"/>
            </a:endParaRPr>
          </a:p>
        </p:txBody>
      </p:sp>
      <p:sp>
        <p:nvSpPr>
          <p:cNvPr id="16" name="矩形 15"/>
          <p:cNvSpPr/>
          <p:nvPr/>
        </p:nvSpPr>
        <p:spPr>
          <a:xfrm>
            <a:off x="4138835" y="2897206"/>
            <a:ext cx="3686504" cy="132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5400" b="1" dirty="0" smtClean="0">
                <a:solidFill>
                  <a:schemeClr val="bg1">
                    <a:lumMod val="65000"/>
                  </a:schemeClr>
                </a:solidFill>
                <a:latin typeface="Calibri" pitchFamily="34" charset="0"/>
                <a:ea typeface="Microsoft YaHei" pitchFamily="34" charset="-122"/>
                <a:cs typeface="Calibri" pitchFamily="34" charset="0"/>
              </a:rPr>
              <a:t>Outlook</a:t>
            </a:r>
          </a:p>
          <a:p>
            <a:endParaRPr lang="zh-TW" altLang="en-US" sz="3000" b="1" dirty="0" smtClean="0">
              <a:solidFill>
                <a:schemeClr val="bg1">
                  <a:lumMod val="65000"/>
                </a:schemeClr>
              </a:solidFill>
              <a:latin typeface="Microsoft YaHei" pitchFamily="34" charset="-122"/>
              <a:ea typeface="Microsoft YaHei" pitchFamily="34" charset="-122"/>
            </a:endParaRPr>
          </a:p>
        </p:txBody>
      </p:sp>
      <p:cxnSp>
        <p:nvCxnSpPr>
          <p:cNvPr id="7" name="直線接點 6"/>
          <p:cNvCxnSpPr/>
          <p:nvPr/>
        </p:nvCxnSpPr>
        <p:spPr>
          <a:xfrm flipV="1">
            <a:off x="4225491" y="3696102"/>
            <a:ext cx="7966509" cy="192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3852913" y="1047664"/>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321349" y="1347048"/>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21</a:t>
            </a:fld>
            <a:endParaRPr lang="zh-TW" altLang="en-US" sz="1400" dirty="0">
              <a:solidFill>
                <a:prstClr val="black"/>
              </a:solidFill>
              <a:latin typeface="Microsoft YaHei UI" pitchFamily="34" charset="-122"/>
              <a:ea typeface="Microsoft YaHei UI" pitchFamily="34" charset="-122"/>
            </a:endParaRPr>
          </a:p>
        </p:txBody>
      </p:sp>
      <p:sp>
        <p:nvSpPr>
          <p:cNvPr id="14" name="文字方塊 13"/>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Business Prospection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13" name="矩形 12"/>
          <p:cNvSpPr/>
          <p:nvPr/>
        </p:nvSpPr>
        <p:spPr>
          <a:xfrm>
            <a:off x="256792" y="1256344"/>
            <a:ext cx="9965239" cy="4555089"/>
          </a:xfrm>
          <a:prstGeom prst="rect">
            <a:avLst/>
          </a:prstGeom>
        </p:spPr>
        <p:txBody>
          <a:bodyPr wrap="square" lIns="121917" tIns="60958" rIns="121917" bIns="60958">
            <a:spAutoFit/>
          </a:bodyPr>
          <a:lstStyle/>
          <a:p>
            <a:r>
              <a:rPr lang="en-US" altLang="zh-TW" sz="5400" b="1" dirty="0" smtClean="0">
                <a:solidFill>
                  <a:schemeClr val="bg1">
                    <a:lumMod val="65000"/>
                  </a:schemeClr>
                </a:solidFill>
                <a:latin typeface="Microsoft YaHei" pitchFamily="34" charset="-122"/>
                <a:ea typeface="Microsoft YaHei" pitchFamily="34" charset="-122"/>
              </a:rPr>
              <a:t>Vision</a:t>
            </a:r>
          </a:p>
          <a:p>
            <a:r>
              <a:rPr lang="en-US" altLang="zh-TW" sz="3600" b="1" dirty="0" smtClean="0">
                <a:latin typeface="Calibri" pitchFamily="34" charset="0"/>
                <a:ea typeface="Microsoft YaHei" pitchFamily="34" charset="-122"/>
                <a:cs typeface="Calibri" pitchFamily="34" charset="0"/>
              </a:rPr>
              <a:t>Top 10 Brand in sanitary </a:t>
            </a:r>
          </a:p>
          <a:p>
            <a:r>
              <a:rPr lang="en-US" altLang="zh-TW" sz="3600" b="1" dirty="0" smtClean="0">
                <a:latin typeface="Calibri" pitchFamily="34" charset="0"/>
                <a:ea typeface="Microsoft YaHei" pitchFamily="34" charset="-122"/>
                <a:cs typeface="Calibri" pitchFamily="34" charset="0"/>
              </a:rPr>
              <a:t>ware in Asia</a:t>
            </a:r>
          </a:p>
          <a:p>
            <a:endParaRPr lang="en-US" altLang="zh-TW" sz="3600" b="1" dirty="0" smtClean="0">
              <a:solidFill>
                <a:srgbClr val="FFC000"/>
              </a:solidFill>
              <a:latin typeface="Microsoft YaHei" pitchFamily="34" charset="-122"/>
              <a:ea typeface="Microsoft YaHei" pitchFamily="34" charset="-122"/>
              <a:cs typeface="Calibri" pitchFamily="34" charset="0"/>
            </a:endParaRPr>
          </a:p>
          <a:p>
            <a:r>
              <a:rPr lang="en-US" altLang="zh-TW" sz="5400" b="1" dirty="0" smtClean="0">
                <a:solidFill>
                  <a:schemeClr val="bg1">
                    <a:lumMod val="65000"/>
                  </a:schemeClr>
                </a:solidFill>
                <a:latin typeface="Microsoft YaHei" pitchFamily="34" charset="-122"/>
                <a:ea typeface="Microsoft YaHei" pitchFamily="34" charset="-122"/>
              </a:rPr>
              <a:t>Mission</a:t>
            </a:r>
          </a:p>
          <a:p>
            <a:r>
              <a:rPr lang="en-US" altLang="zh-TW" sz="3600" b="1" dirty="0" smtClean="0">
                <a:latin typeface="Calibri" pitchFamily="34" charset="0"/>
                <a:ea typeface="Microsoft YaHei" pitchFamily="34" charset="-122"/>
                <a:cs typeface="Calibri" pitchFamily="34" charset="0"/>
              </a:rPr>
              <a:t>Create high-quality life </a:t>
            </a:r>
          </a:p>
          <a:p>
            <a:r>
              <a:rPr lang="en-US" altLang="zh-TW" sz="3600" b="1" dirty="0" smtClean="0">
                <a:latin typeface="Calibri" pitchFamily="34" charset="0"/>
                <a:ea typeface="Microsoft YaHei" pitchFamily="34" charset="-122"/>
                <a:cs typeface="Calibri" pitchFamily="34" charset="0"/>
              </a:rPr>
              <a:t>with bathroom solutions</a:t>
            </a:r>
          </a:p>
        </p:txBody>
      </p:sp>
      <p:grpSp>
        <p:nvGrpSpPr>
          <p:cNvPr id="2" name="群組 49"/>
          <p:cNvGrpSpPr/>
          <p:nvPr/>
        </p:nvGrpSpPr>
        <p:grpSpPr>
          <a:xfrm>
            <a:off x="5216894" y="346508"/>
            <a:ext cx="6737674" cy="5767047"/>
            <a:chOff x="5216894" y="67383"/>
            <a:chExt cx="6737674" cy="5767047"/>
          </a:xfrm>
        </p:grpSpPr>
        <p:sp>
          <p:nvSpPr>
            <p:cNvPr id="24" name="橢圓 23"/>
            <p:cNvSpPr/>
            <p:nvPr/>
          </p:nvSpPr>
          <p:spPr>
            <a:xfrm>
              <a:off x="6612542" y="3378463"/>
              <a:ext cx="1982804" cy="1915428"/>
            </a:xfrm>
            <a:prstGeom prst="ellipse">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dirty="0" smtClean="0">
                  <a:solidFill>
                    <a:srgbClr val="C00000"/>
                  </a:solidFill>
                  <a:latin typeface="Calibri" pitchFamily="34" charset="0"/>
                  <a:ea typeface="Microsoft YaHei" pitchFamily="34" charset="-122"/>
                  <a:cs typeface="Calibri" pitchFamily="34" charset="0"/>
                </a:rPr>
                <a:t>Sanitary Ware</a:t>
              </a:r>
            </a:p>
            <a:p>
              <a:pPr algn="ctr"/>
              <a:r>
                <a:rPr lang="en-US" altLang="zh-TW" sz="1500" b="1" dirty="0" smtClean="0">
                  <a:solidFill>
                    <a:srgbClr val="C00000"/>
                  </a:solidFill>
                  <a:latin typeface="Calibri" pitchFamily="34" charset="0"/>
                  <a:ea typeface="Microsoft YaHei" pitchFamily="34" charset="-122"/>
                  <a:cs typeface="Calibri" pitchFamily="34" charset="0"/>
                </a:rPr>
                <a:t>Faucet Fixtures</a:t>
              </a:r>
            </a:p>
            <a:p>
              <a:pPr algn="ctr"/>
              <a:r>
                <a:rPr lang="en-US" altLang="zh-TW" sz="1500" b="1" dirty="0" smtClean="0">
                  <a:solidFill>
                    <a:srgbClr val="C00000"/>
                  </a:solidFill>
                  <a:latin typeface="Calibri" pitchFamily="34" charset="0"/>
                  <a:ea typeface="Microsoft YaHei" pitchFamily="34" charset="-122"/>
                  <a:cs typeface="Calibri" pitchFamily="34" charset="0"/>
                </a:rPr>
                <a:t>K&amp;B Cabinet</a:t>
              </a:r>
            </a:p>
            <a:p>
              <a:pPr algn="ctr"/>
              <a:r>
                <a:rPr lang="en-US" altLang="zh-TW" sz="1500" b="1" dirty="0" smtClean="0">
                  <a:solidFill>
                    <a:srgbClr val="C00000"/>
                  </a:solidFill>
                  <a:latin typeface="Calibri" pitchFamily="34" charset="0"/>
                  <a:ea typeface="Microsoft YaHei" pitchFamily="34" charset="-122"/>
                  <a:cs typeface="Calibri" pitchFamily="34" charset="0"/>
                </a:rPr>
                <a:t>Electronic</a:t>
              </a:r>
            </a:p>
            <a:p>
              <a:pPr algn="ctr"/>
              <a:r>
                <a:rPr lang="en-US" altLang="zh-TW" sz="1500" b="1" dirty="0" smtClean="0">
                  <a:solidFill>
                    <a:srgbClr val="C00000"/>
                  </a:solidFill>
                  <a:latin typeface="Calibri" pitchFamily="34" charset="0"/>
                  <a:ea typeface="Microsoft YaHei" pitchFamily="34" charset="-122"/>
                  <a:cs typeface="Calibri" pitchFamily="34" charset="0"/>
                </a:rPr>
                <a:t>Others</a:t>
              </a:r>
            </a:p>
          </p:txBody>
        </p:sp>
        <p:sp>
          <p:nvSpPr>
            <p:cNvPr id="25" name="橢圓 24"/>
            <p:cNvSpPr/>
            <p:nvPr/>
          </p:nvSpPr>
          <p:spPr>
            <a:xfrm>
              <a:off x="9865880" y="2945323"/>
              <a:ext cx="1135781" cy="1173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accent2">
                      <a:lumMod val="50000"/>
                    </a:schemeClr>
                  </a:solidFill>
                  <a:latin typeface="Calibri" pitchFamily="34" charset="0"/>
                  <a:ea typeface="Microsoft YaHei" pitchFamily="34" charset="-122"/>
                  <a:cs typeface="Calibri" pitchFamily="34" charset="0"/>
                </a:rPr>
                <a:t>Plasma</a:t>
              </a:r>
            </a:p>
            <a:p>
              <a:pPr algn="ctr"/>
              <a:r>
                <a:rPr lang="en-US" altLang="zh-TW" sz="1600" b="1" dirty="0" smtClean="0">
                  <a:solidFill>
                    <a:schemeClr val="accent2">
                      <a:lumMod val="50000"/>
                    </a:schemeClr>
                  </a:solidFill>
                  <a:latin typeface="Calibri" pitchFamily="34" charset="0"/>
                  <a:ea typeface="Microsoft YaHei" pitchFamily="34" charset="-122"/>
                  <a:cs typeface="Calibri" pitchFamily="34" charset="0"/>
                </a:rPr>
                <a:t>Faucet</a:t>
              </a:r>
            </a:p>
          </p:txBody>
        </p:sp>
        <p:sp>
          <p:nvSpPr>
            <p:cNvPr id="26" name="橢圓 25"/>
            <p:cNvSpPr/>
            <p:nvPr/>
          </p:nvSpPr>
          <p:spPr>
            <a:xfrm>
              <a:off x="9875507" y="4119608"/>
              <a:ext cx="1134176" cy="117267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accent2">
                      <a:lumMod val="50000"/>
                    </a:schemeClr>
                  </a:solidFill>
                  <a:latin typeface="Microsoft YaHei" pitchFamily="34" charset="-122"/>
                  <a:ea typeface="Microsoft YaHei" pitchFamily="34" charset="-122"/>
                </a:rPr>
                <a:t>UB</a:t>
              </a:r>
            </a:p>
          </p:txBody>
        </p:sp>
        <p:sp>
          <p:nvSpPr>
            <p:cNvPr id="27" name="文字方塊 26"/>
            <p:cNvSpPr txBox="1"/>
            <p:nvPr/>
          </p:nvSpPr>
          <p:spPr>
            <a:xfrm>
              <a:off x="6025407" y="5495876"/>
              <a:ext cx="5929161" cy="338554"/>
            </a:xfrm>
            <a:prstGeom prst="rect">
              <a:avLst/>
            </a:prstGeom>
            <a:noFill/>
          </p:spPr>
          <p:txBody>
            <a:bodyPr wrap="square" rtlCol="0">
              <a:spAutoFit/>
            </a:bodyPr>
            <a:lstStyle/>
            <a:p>
              <a:r>
                <a:rPr lang="zh-TW" altLang="en-US" sz="1600" dirty="0" smtClean="0">
                  <a:solidFill>
                    <a:schemeClr val="accent6"/>
                  </a:solidFill>
                  <a:latin typeface="Microsoft YaHei" pitchFamily="34" charset="-122"/>
                  <a:ea typeface="Microsoft YaHei" pitchFamily="34" charset="-122"/>
                  <a:cs typeface="Calibri" pitchFamily="34" charset="0"/>
                </a:rPr>
                <a:t>                   </a:t>
              </a:r>
              <a:r>
                <a:rPr lang="en-US" altLang="zh-TW" sz="1600" dirty="0" smtClean="0">
                  <a:solidFill>
                    <a:schemeClr val="accent6"/>
                  </a:solidFill>
                  <a:latin typeface="Calibri" pitchFamily="34" charset="0"/>
                  <a:ea typeface="Microsoft YaHei" pitchFamily="34" charset="-122"/>
                  <a:cs typeface="Calibri" pitchFamily="34" charset="0"/>
                </a:rPr>
                <a:t>Existing</a:t>
              </a:r>
              <a:r>
                <a:rPr lang="zh-TW" altLang="en-US" sz="1600" dirty="0" smtClean="0">
                  <a:solidFill>
                    <a:schemeClr val="accent6"/>
                  </a:solidFill>
                  <a:latin typeface="Calibri" pitchFamily="34" charset="0"/>
                  <a:ea typeface="Microsoft YaHei" pitchFamily="34" charset="-122"/>
                  <a:cs typeface="Calibri" pitchFamily="34" charset="0"/>
                </a:rPr>
                <a:t>                                              </a:t>
              </a:r>
              <a:r>
                <a:rPr lang="en-US" altLang="zh-TW" sz="1600" dirty="0" smtClean="0">
                  <a:solidFill>
                    <a:schemeClr val="accent6"/>
                  </a:solidFill>
                  <a:latin typeface="Calibri" pitchFamily="34" charset="0"/>
                  <a:ea typeface="Microsoft YaHei" pitchFamily="34" charset="-122"/>
                  <a:cs typeface="Calibri" pitchFamily="34" charset="0"/>
                </a:rPr>
                <a:t>New</a:t>
              </a:r>
              <a:r>
                <a:rPr lang="zh-TW" altLang="en-US" sz="1600" dirty="0" smtClean="0">
                  <a:solidFill>
                    <a:schemeClr val="accent6"/>
                  </a:solidFill>
                  <a:latin typeface="Calibri" pitchFamily="34" charset="0"/>
                  <a:ea typeface="Microsoft YaHei" pitchFamily="34" charset="-122"/>
                  <a:cs typeface="Calibri" pitchFamily="34" charset="0"/>
                </a:rPr>
                <a:t>                 </a:t>
              </a:r>
              <a:r>
                <a:rPr lang="en-US" altLang="zh-TW" sz="1600" dirty="0" smtClean="0">
                  <a:solidFill>
                    <a:schemeClr val="accent6"/>
                  </a:solidFill>
                  <a:latin typeface="Calibri" pitchFamily="34" charset="0"/>
                  <a:ea typeface="Microsoft YaHei" pitchFamily="34" charset="-122"/>
                  <a:cs typeface="Calibri" pitchFamily="34" charset="0"/>
                </a:rPr>
                <a:t>Product</a:t>
              </a:r>
              <a:endParaRPr lang="zh-TW" altLang="en-US" sz="1600" dirty="0">
                <a:solidFill>
                  <a:schemeClr val="accent6"/>
                </a:solidFill>
                <a:latin typeface="Calibri" pitchFamily="34" charset="0"/>
                <a:ea typeface="Microsoft YaHei" pitchFamily="34" charset="-122"/>
                <a:cs typeface="Calibri" pitchFamily="34" charset="0"/>
              </a:endParaRPr>
            </a:p>
          </p:txBody>
        </p:sp>
        <p:grpSp>
          <p:nvGrpSpPr>
            <p:cNvPr id="3" name="群組 34"/>
            <p:cNvGrpSpPr/>
            <p:nvPr/>
          </p:nvGrpSpPr>
          <p:grpSpPr>
            <a:xfrm>
              <a:off x="5946801" y="471638"/>
              <a:ext cx="5747897" cy="5105249"/>
              <a:chOff x="5686926" y="317638"/>
              <a:chExt cx="5747897" cy="5105249"/>
            </a:xfrm>
          </p:grpSpPr>
          <p:grpSp>
            <p:nvGrpSpPr>
              <p:cNvPr id="4" name="群組 22"/>
              <p:cNvGrpSpPr/>
              <p:nvPr/>
            </p:nvGrpSpPr>
            <p:grpSpPr>
              <a:xfrm>
                <a:off x="5852169" y="317638"/>
                <a:ext cx="5582654" cy="4957010"/>
                <a:chOff x="6225948" y="600772"/>
                <a:chExt cx="4858407" cy="4527833"/>
              </a:xfrm>
            </p:grpSpPr>
            <p:cxnSp>
              <p:nvCxnSpPr>
                <p:cNvPr id="17" name="直線單箭頭接點 16"/>
                <p:cNvCxnSpPr/>
                <p:nvPr/>
              </p:nvCxnSpPr>
              <p:spPr>
                <a:xfrm flipH="1" flipV="1">
                  <a:off x="6225948" y="600772"/>
                  <a:ext cx="33507" cy="4527833"/>
                </a:xfrm>
                <a:prstGeom prst="straightConnector1">
                  <a:avLst/>
                </a:prstGeom>
                <a:ln w="57150">
                  <a:solidFill>
                    <a:srgbClr val="308CE8"/>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6234318" y="5109411"/>
                  <a:ext cx="4850037" cy="10400"/>
                </a:xfrm>
                <a:prstGeom prst="straightConnector1">
                  <a:avLst/>
                </a:prstGeom>
                <a:ln w="57150">
                  <a:solidFill>
                    <a:srgbClr val="308CE8"/>
                  </a:solidFill>
                  <a:tailEnd type="arrow"/>
                </a:ln>
              </p:spPr>
              <p:style>
                <a:lnRef idx="1">
                  <a:schemeClr val="accent1"/>
                </a:lnRef>
                <a:fillRef idx="0">
                  <a:schemeClr val="accent1"/>
                </a:fillRef>
                <a:effectRef idx="0">
                  <a:schemeClr val="accent1"/>
                </a:effectRef>
                <a:fontRef idx="minor">
                  <a:schemeClr val="tx1"/>
                </a:fontRef>
              </p:style>
            </p:cxnSp>
          </p:grpSp>
          <p:cxnSp>
            <p:nvCxnSpPr>
              <p:cNvPr id="29" name="直線接點 28"/>
              <p:cNvCxnSpPr/>
              <p:nvPr/>
            </p:nvCxnSpPr>
            <p:spPr>
              <a:xfrm>
                <a:off x="8566488" y="5062887"/>
                <a:ext cx="0" cy="36000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flipH="1" flipV="1">
                <a:off x="5686926" y="2972602"/>
                <a:ext cx="360000" cy="160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 name="群組 39"/>
            <p:cNvGrpSpPr/>
            <p:nvPr/>
          </p:nvGrpSpPr>
          <p:grpSpPr>
            <a:xfrm>
              <a:off x="6466579" y="420314"/>
              <a:ext cx="2337337" cy="2242004"/>
              <a:chOff x="7005579" y="968939"/>
              <a:chExt cx="2337337" cy="2242004"/>
            </a:xfrm>
          </p:grpSpPr>
          <p:sp>
            <p:nvSpPr>
              <p:cNvPr id="36" name="橢圓 35"/>
              <p:cNvSpPr/>
              <p:nvPr/>
            </p:nvSpPr>
            <p:spPr>
              <a:xfrm>
                <a:off x="7005579" y="970543"/>
                <a:ext cx="1135781" cy="1173600"/>
              </a:xfrm>
              <a:prstGeom prst="ellipse">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smtClean="0">
                    <a:solidFill>
                      <a:srgbClr val="00B0F0"/>
                    </a:solidFill>
                    <a:latin typeface="Calibri" pitchFamily="34" charset="0"/>
                    <a:ea typeface="Microsoft YaHei" pitchFamily="34" charset="-122"/>
                    <a:cs typeface="Calibri" pitchFamily="34" charset="0"/>
                  </a:rPr>
                  <a:t>Housing Market</a:t>
                </a:r>
              </a:p>
            </p:txBody>
          </p:sp>
          <p:sp>
            <p:nvSpPr>
              <p:cNvPr id="37" name="橢圓 36"/>
              <p:cNvSpPr/>
              <p:nvPr/>
            </p:nvSpPr>
            <p:spPr>
              <a:xfrm>
                <a:off x="8207135" y="968939"/>
                <a:ext cx="1135781" cy="1173600"/>
              </a:xfrm>
              <a:prstGeom prst="ellipse">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dirty="0" smtClean="0">
                    <a:solidFill>
                      <a:srgbClr val="00B0F0"/>
                    </a:solidFill>
                    <a:latin typeface="Calibri" pitchFamily="34" charset="0"/>
                    <a:ea typeface="Microsoft YaHei" pitchFamily="34" charset="-122"/>
                    <a:cs typeface="Calibri" pitchFamily="34" charset="0"/>
                  </a:rPr>
                  <a:t>Kitchen Cabinet in Vietnam</a:t>
                </a:r>
              </a:p>
            </p:txBody>
          </p:sp>
          <p:sp>
            <p:nvSpPr>
              <p:cNvPr id="38" name="橢圓 37"/>
              <p:cNvSpPr/>
              <p:nvPr/>
            </p:nvSpPr>
            <p:spPr>
              <a:xfrm>
                <a:off x="7562241" y="2037343"/>
                <a:ext cx="1135781" cy="1173600"/>
              </a:xfrm>
              <a:prstGeom prst="ellipse">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00B0F0"/>
                    </a:solidFill>
                    <a:latin typeface="Calibri" pitchFamily="34" charset="0"/>
                    <a:ea typeface="Microsoft YaHei" pitchFamily="34" charset="-122"/>
                    <a:cs typeface="Calibri" pitchFamily="34" charset="0"/>
                  </a:rPr>
                  <a:t>OEM</a:t>
                </a:r>
              </a:p>
              <a:p>
                <a:pPr algn="ctr"/>
                <a:r>
                  <a:rPr lang="en-US" altLang="zh-TW" b="1" dirty="0" smtClean="0">
                    <a:solidFill>
                      <a:srgbClr val="00B0F0"/>
                    </a:solidFill>
                    <a:latin typeface="Calibri" pitchFamily="34" charset="0"/>
                    <a:ea typeface="Microsoft YaHei" pitchFamily="34" charset="-122"/>
                    <a:cs typeface="Calibri" pitchFamily="34" charset="0"/>
                  </a:rPr>
                  <a:t>ODM</a:t>
                </a:r>
              </a:p>
            </p:txBody>
          </p:sp>
        </p:grpSp>
        <p:sp>
          <p:nvSpPr>
            <p:cNvPr id="39" name="文字方塊 38"/>
            <p:cNvSpPr txBox="1"/>
            <p:nvPr/>
          </p:nvSpPr>
          <p:spPr>
            <a:xfrm>
              <a:off x="5216894" y="67383"/>
              <a:ext cx="904772" cy="5509200"/>
            </a:xfrm>
            <a:prstGeom prst="rect">
              <a:avLst/>
            </a:prstGeom>
            <a:noFill/>
          </p:spPr>
          <p:txBody>
            <a:bodyPr wrap="square" rtlCol="0">
              <a:spAutoFit/>
            </a:bodyPr>
            <a:lstStyle/>
            <a:p>
              <a:pPr algn="ctr"/>
              <a:r>
                <a:rPr lang="zh-TW" altLang="en-US" sz="1600" dirty="0" smtClean="0">
                  <a:solidFill>
                    <a:schemeClr val="accent6"/>
                  </a:solidFill>
                  <a:latin typeface="Microsoft YaHei" pitchFamily="34" charset="-122"/>
                  <a:ea typeface="Microsoft YaHei" pitchFamily="34" charset="-122"/>
                  <a:cs typeface="Calibri" pitchFamily="34" charset="0"/>
                </a:rPr>
                <a:t>     </a:t>
              </a:r>
              <a:r>
                <a:rPr lang="en-US" altLang="zh-TW" sz="1600" dirty="0" smtClean="0">
                  <a:solidFill>
                    <a:schemeClr val="accent6"/>
                  </a:solidFill>
                  <a:latin typeface="Calibri" pitchFamily="34" charset="0"/>
                  <a:ea typeface="Microsoft YaHei" pitchFamily="34" charset="-122"/>
                  <a:cs typeface="Calibri" pitchFamily="34" charset="0"/>
                </a:rPr>
                <a:t>Market</a:t>
              </a: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r>
                <a:rPr lang="en-US" altLang="zh-TW" sz="1600" dirty="0" smtClean="0">
                  <a:solidFill>
                    <a:schemeClr val="accent6"/>
                  </a:solidFill>
                  <a:latin typeface="Calibri" pitchFamily="34" charset="0"/>
                  <a:ea typeface="Microsoft YaHei" pitchFamily="34" charset="-122"/>
                  <a:cs typeface="Calibri" pitchFamily="34" charset="0"/>
                </a:rPr>
                <a:t>New</a:t>
              </a: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endParaRPr lang="en-US" altLang="zh-TW" sz="1600" dirty="0" smtClean="0">
                <a:solidFill>
                  <a:schemeClr val="accent6"/>
                </a:solidFill>
                <a:latin typeface="Calibri" pitchFamily="34" charset="0"/>
                <a:ea typeface="Microsoft YaHei" pitchFamily="34" charset="-122"/>
                <a:cs typeface="Calibri" pitchFamily="34" charset="0"/>
              </a:endParaRPr>
            </a:p>
            <a:p>
              <a:pPr algn="ctr"/>
              <a:r>
                <a:rPr lang="en-US" altLang="zh-TW" sz="1600" dirty="0" smtClean="0">
                  <a:solidFill>
                    <a:schemeClr val="accent6"/>
                  </a:solidFill>
                  <a:latin typeface="Calibri" pitchFamily="34" charset="0"/>
                  <a:ea typeface="Microsoft YaHei" pitchFamily="34" charset="-122"/>
                  <a:cs typeface="Calibri" pitchFamily="34" charset="0"/>
                </a:rPr>
                <a:t>Existing</a:t>
              </a:r>
            </a:p>
            <a:p>
              <a:endParaRPr lang="en-US" altLang="zh-TW" sz="1600" dirty="0" smtClean="0">
                <a:solidFill>
                  <a:schemeClr val="accent6"/>
                </a:solidFill>
                <a:latin typeface="Calibri" pitchFamily="34" charset="0"/>
                <a:ea typeface="Microsoft YaHei" pitchFamily="34" charset="-122"/>
                <a:cs typeface="Calibri" pitchFamily="34" charset="0"/>
              </a:endParaRPr>
            </a:p>
            <a:p>
              <a:endParaRPr lang="en-US" altLang="zh-TW" sz="1600" dirty="0" smtClean="0">
                <a:solidFill>
                  <a:schemeClr val="accent6"/>
                </a:solidFill>
                <a:latin typeface="Microsoft YaHei" pitchFamily="34" charset="-122"/>
                <a:ea typeface="Microsoft YaHei" pitchFamily="34" charset="-122"/>
                <a:cs typeface="Calibri" pitchFamily="34" charset="0"/>
              </a:endParaRPr>
            </a:p>
            <a:p>
              <a:endParaRPr lang="en-US" altLang="zh-TW" sz="1600" dirty="0" smtClean="0">
                <a:solidFill>
                  <a:schemeClr val="accent6"/>
                </a:solidFill>
                <a:latin typeface="Microsoft YaHei" pitchFamily="34" charset="-122"/>
                <a:ea typeface="Microsoft YaHei" pitchFamily="34" charset="-122"/>
                <a:cs typeface="Calibri" pitchFamily="34" charset="0"/>
              </a:endParaRPr>
            </a:p>
            <a:p>
              <a:endParaRPr lang="en-US" altLang="zh-TW" sz="1600" dirty="0" smtClean="0">
                <a:solidFill>
                  <a:schemeClr val="accent6"/>
                </a:solidFill>
                <a:latin typeface="Microsoft YaHei" pitchFamily="34" charset="-122"/>
                <a:ea typeface="Microsoft YaHei" pitchFamily="34" charset="-122"/>
                <a:cs typeface="Calibri" pitchFamily="34" charset="0"/>
              </a:endParaRPr>
            </a:p>
            <a:p>
              <a:endParaRPr lang="zh-TW" altLang="en-US" sz="1600" dirty="0">
                <a:solidFill>
                  <a:schemeClr val="accent6"/>
                </a:solidFill>
                <a:latin typeface="Microsoft YaHei" pitchFamily="34" charset="-122"/>
                <a:ea typeface="Microsoft YaHei" pitchFamily="34" charset="-122"/>
                <a:cs typeface="Calibri" pitchFamily="34" charset="0"/>
              </a:endParaRPr>
            </a:p>
          </p:txBody>
        </p:sp>
        <p:sp>
          <p:nvSpPr>
            <p:cNvPr id="41" name="向右箭號 40"/>
            <p:cNvSpPr/>
            <p:nvPr/>
          </p:nvSpPr>
          <p:spPr>
            <a:xfrm rot="10800000" flipH="1">
              <a:off x="8749363" y="4167735"/>
              <a:ext cx="798897" cy="385011"/>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2" name="向右箭號 41"/>
            <p:cNvSpPr/>
            <p:nvPr/>
          </p:nvSpPr>
          <p:spPr>
            <a:xfrm rot="8736827" flipH="1">
              <a:off x="8203920" y="2745107"/>
              <a:ext cx="1573249" cy="60561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8" name="向右箭號 47"/>
            <p:cNvSpPr/>
            <p:nvPr/>
          </p:nvSpPr>
          <p:spPr>
            <a:xfrm rot="5400000" flipH="1">
              <a:off x="7324824" y="2816991"/>
              <a:ext cx="526184" cy="385011"/>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9" name="橢圓 48"/>
            <p:cNvSpPr/>
            <p:nvPr/>
          </p:nvSpPr>
          <p:spPr>
            <a:xfrm>
              <a:off x="9363763" y="758787"/>
              <a:ext cx="1982804" cy="1915428"/>
            </a:xfrm>
            <a:prstGeom prst="ellipse">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smtClean="0">
                  <a:solidFill>
                    <a:srgbClr val="C00000"/>
                  </a:solidFill>
                  <a:latin typeface="Calibri" pitchFamily="34" charset="0"/>
                  <a:ea typeface="Microsoft YaHei" pitchFamily="34" charset="-122"/>
                  <a:cs typeface="Calibri" pitchFamily="34" charset="0"/>
                </a:rPr>
                <a:t>Brand Value Creation</a:t>
              </a:r>
            </a:p>
          </p:txBody>
        </p:sp>
      </p:grpSp>
      <p:pic>
        <p:nvPicPr>
          <p:cNvPr id="30"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22</a:t>
            </a:fld>
            <a:endParaRPr lang="zh-TW" altLang="en-US" sz="1400" dirty="0">
              <a:solidFill>
                <a:prstClr val="black"/>
              </a:solidFill>
              <a:latin typeface="Microsoft YaHei UI" pitchFamily="34" charset="-122"/>
              <a:ea typeface="Microsoft YaHei UI" pitchFamily="34" charset="-122"/>
            </a:endParaRPr>
          </a:p>
        </p:txBody>
      </p:sp>
      <p:sp>
        <p:nvSpPr>
          <p:cNvPr id="8" name="文字方塊 7"/>
          <p:cNvSpPr txBox="1"/>
          <p:nvPr/>
        </p:nvSpPr>
        <p:spPr>
          <a:xfrm>
            <a:off x="308341" y="116963"/>
            <a:ext cx="10096568" cy="584775"/>
          </a:xfrm>
          <a:prstGeom prst="rect">
            <a:avLst/>
          </a:prstGeom>
          <a:noFill/>
        </p:spPr>
        <p:txBody>
          <a:bodyPr wrap="square" rtlCol="0">
            <a:spAutoFit/>
          </a:bodyPr>
          <a:lstStyle/>
          <a:p>
            <a:r>
              <a:rPr lang="en-US" altLang="zh-TW" sz="3200" b="1" dirty="0" smtClean="0">
                <a:solidFill>
                  <a:schemeClr val="bg1">
                    <a:lumMod val="50000"/>
                  </a:schemeClr>
                </a:solidFill>
                <a:latin typeface="Calibri" pitchFamily="34" charset="0"/>
                <a:ea typeface="Microsoft YaHei" pitchFamily="34" charset="-122"/>
                <a:cs typeface="Calibri" pitchFamily="34" charset="0"/>
              </a:rPr>
              <a:t>Plasma Kitchen Faucet wined International Award</a:t>
            </a:r>
            <a:endParaRPr lang="zh-TW" altLang="en-US" sz="3200" b="1" dirty="0" smtClean="0">
              <a:solidFill>
                <a:schemeClr val="bg1">
                  <a:lumMod val="50000"/>
                </a:schemeClr>
              </a:solidFill>
              <a:latin typeface="Calibri" pitchFamily="34" charset="0"/>
              <a:ea typeface="Microsoft YaHei" pitchFamily="34" charset="-122"/>
              <a:cs typeface="Calibri" pitchFamily="34" charset="0"/>
            </a:endParaRPr>
          </a:p>
        </p:txBody>
      </p:sp>
      <p:pic>
        <p:nvPicPr>
          <p:cNvPr id="14" name="Picture 6">
            <a:extLst>
              <a:ext uri="{FF2B5EF4-FFF2-40B4-BE49-F238E27FC236}">
                <a16:creationId xmlns:a16="http://schemas.microsoft.com/office/drawing/2014/main" xmlns="" id="{E9A3C721-9F5D-3D63-DC66-3D6D1755FDE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0446" t="79753" b="-83"/>
          <a:stretch/>
        </p:blipFill>
        <p:spPr bwMode="auto">
          <a:xfrm>
            <a:off x="9897252" y="119269"/>
            <a:ext cx="1088491" cy="63526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9015967" y="252056"/>
            <a:ext cx="870284" cy="474700"/>
          </a:xfrm>
          <a:prstGeom prst="rect">
            <a:avLst/>
          </a:prstGeom>
          <a:noFill/>
          <a:ln w="9525">
            <a:noFill/>
            <a:miter lim="800000"/>
            <a:headEnd/>
            <a:tailEnd/>
          </a:ln>
        </p:spPr>
      </p:pic>
      <p:pic>
        <p:nvPicPr>
          <p:cNvPr id="19" name="Picture 8" descr="⭐"/>
          <p:cNvPicPr>
            <a:picLocks noChangeAspect="1" noChangeArrowheads="1"/>
          </p:cNvPicPr>
          <p:nvPr/>
        </p:nvPicPr>
        <p:blipFill>
          <a:blip r:embed="rId5" cstate="print"/>
          <a:srcRect/>
          <a:stretch>
            <a:fillRect/>
          </a:stretch>
        </p:blipFill>
        <p:spPr bwMode="auto">
          <a:xfrm>
            <a:off x="6376971" y="1219919"/>
            <a:ext cx="252000" cy="252000"/>
          </a:xfrm>
          <a:prstGeom prst="rect">
            <a:avLst/>
          </a:prstGeom>
          <a:noFill/>
        </p:spPr>
      </p:pic>
      <p:sp>
        <p:nvSpPr>
          <p:cNvPr id="20" name="矩形 19"/>
          <p:cNvSpPr/>
          <p:nvPr/>
        </p:nvSpPr>
        <p:spPr>
          <a:xfrm>
            <a:off x="6591844" y="1174903"/>
            <a:ext cx="5143139" cy="369332"/>
          </a:xfrm>
          <a:prstGeom prst="rect">
            <a:avLst/>
          </a:prstGeom>
        </p:spPr>
        <p:txBody>
          <a:bodyPr wrap="none">
            <a:spAutoFit/>
          </a:bodyPr>
          <a:lstStyle/>
          <a:p>
            <a:r>
              <a:rPr kumimoji="1" lang="zh-TW" altLang="zh-TW" b="1" dirty="0" smtClean="0">
                <a:solidFill>
                  <a:srgbClr val="080809"/>
                </a:solidFill>
                <a:latin typeface="Microsoft YaHei" pitchFamily="34" charset="-122"/>
                <a:ea typeface="Microsoft YaHei" pitchFamily="34" charset="-122"/>
                <a:cs typeface="Segoe UI Historic" pitchFamily="34" charset="0"/>
              </a:rPr>
              <a:t> </a:t>
            </a:r>
            <a:r>
              <a:rPr lang="en-US" altLang="zh-TW" b="1" dirty="0" smtClean="0">
                <a:latin typeface="Calibri" pitchFamily="34" charset="0"/>
                <a:cs typeface="Calibri" pitchFamily="34" charset="0"/>
              </a:rPr>
              <a:t>Inhibits </a:t>
            </a:r>
            <a:r>
              <a:rPr lang="en-US" altLang="zh-TW" b="1" dirty="0" err="1" smtClean="0">
                <a:latin typeface="Calibri" pitchFamily="34" charset="0"/>
                <a:cs typeface="Calibri" pitchFamily="34" charset="0"/>
              </a:rPr>
              <a:t>Enterovirus</a:t>
            </a:r>
            <a:r>
              <a:rPr lang="en-US" altLang="zh-TW" b="1" dirty="0" smtClean="0">
                <a:latin typeface="Calibri" pitchFamily="34" charset="0"/>
                <a:cs typeface="Calibri" pitchFamily="34" charset="0"/>
              </a:rPr>
              <a:t> 71 by 96.7% within 60 seconds.</a:t>
            </a:r>
            <a:endParaRPr lang="zh-TW" altLang="en-US" b="1" dirty="0">
              <a:latin typeface="Calibri" pitchFamily="34" charset="0"/>
              <a:ea typeface="Microsoft YaHei" pitchFamily="34" charset="-122"/>
              <a:cs typeface="Calibri" pitchFamily="34" charset="0"/>
            </a:endParaRPr>
          </a:p>
        </p:txBody>
      </p:sp>
      <p:pic>
        <p:nvPicPr>
          <p:cNvPr id="13" name="圖片 12" descr="585585686_1121293303504255_7814755988582640559_n.jpg"/>
          <p:cNvPicPr>
            <a:picLocks noChangeAspect="1"/>
          </p:cNvPicPr>
          <p:nvPr/>
        </p:nvPicPr>
        <p:blipFill>
          <a:blip r:embed="rId6" cstate="print"/>
          <a:stretch>
            <a:fillRect/>
          </a:stretch>
        </p:blipFill>
        <p:spPr>
          <a:xfrm>
            <a:off x="6622172" y="1618061"/>
            <a:ext cx="5558823" cy="3903949"/>
          </a:xfrm>
          <a:prstGeom prst="rect">
            <a:avLst/>
          </a:prstGeom>
        </p:spPr>
      </p:pic>
      <p:pic>
        <p:nvPicPr>
          <p:cNvPr id="15" name="Picture 2"/>
          <p:cNvPicPr>
            <a:picLocks noChangeAspect="1" noChangeArrowheads="1"/>
          </p:cNvPicPr>
          <p:nvPr/>
        </p:nvPicPr>
        <p:blipFill>
          <a:blip r:embed="rId7" cstate="print"/>
          <a:srcRect/>
          <a:stretch>
            <a:fillRect/>
          </a:stretch>
        </p:blipFill>
        <p:spPr bwMode="auto">
          <a:xfrm>
            <a:off x="0" y="1617045"/>
            <a:ext cx="6663845" cy="390639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23</a:t>
            </a:fld>
            <a:endParaRPr lang="zh-TW" altLang="en-US" sz="1400" dirty="0">
              <a:solidFill>
                <a:prstClr val="black"/>
              </a:solidFill>
              <a:latin typeface="Microsoft YaHei UI" pitchFamily="34" charset="-122"/>
              <a:ea typeface="Microsoft YaHei UI" pitchFamily="34" charset="-122"/>
            </a:endParaRPr>
          </a:p>
        </p:txBody>
      </p:sp>
      <p:pic>
        <p:nvPicPr>
          <p:cNvPr id="7" name="Picture 2"/>
          <p:cNvPicPr>
            <a:picLocks noChangeAspect="1" noChangeArrowheads="1"/>
          </p:cNvPicPr>
          <p:nvPr/>
        </p:nvPicPr>
        <p:blipFill>
          <a:blip r:embed="rId2" cstate="print"/>
          <a:srcRect/>
          <a:stretch>
            <a:fillRect/>
          </a:stretch>
        </p:blipFill>
        <p:spPr bwMode="auto">
          <a:xfrm>
            <a:off x="11184555" y="48125"/>
            <a:ext cx="959319" cy="419899"/>
          </a:xfrm>
          <a:prstGeom prst="rect">
            <a:avLst/>
          </a:prstGeom>
          <a:noFill/>
          <a:ln w="9525">
            <a:noFill/>
            <a:miter lim="800000"/>
            <a:headEnd/>
            <a:tailEnd/>
          </a:ln>
        </p:spPr>
      </p:pic>
      <p:sp>
        <p:nvSpPr>
          <p:cNvPr id="10" name="文字方塊 9"/>
          <p:cNvSpPr txBox="1"/>
          <p:nvPr/>
        </p:nvSpPr>
        <p:spPr>
          <a:xfrm>
            <a:off x="308341" y="116963"/>
            <a:ext cx="10096568" cy="523220"/>
          </a:xfrm>
          <a:prstGeom prst="rect">
            <a:avLst/>
          </a:prstGeom>
          <a:noFill/>
        </p:spPr>
        <p:txBody>
          <a:bodyPr wrap="square" rtlCol="0">
            <a:spAutoFit/>
          </a:bodyPr>
          <a:lstStyle/>
          <a:p>
            <a:r>
              <a:rPr lang="en-US" altLang="zh-TW" sz="2800" b="1" dirty="0" smtClean="0">
                <a:solidFill>
                  <a:schemeClr val="bg1">
                    <a:lumMod val="50000"/>
                  </a:schemeClr>
                </a:solidFill>
                <a:latin typeface="Calibri" pitchFamily="34" charset="0"/>
                <a:ea typeface="Microsoft YaHei" pitchFamily="34" charset="-122"/>
                <a:cs typeface="Calibri" pitchFamily="34" charset="0"/>
              </a:rPr>
              <a:t>Taichung Flagship Showroom Grand Opening</a:t>
            </a:r>
            <a:endParaRPr lang="zh-TW" altLang="en-US" sz="2800" b="1" dirty="0" smtClean="0">
              <a:solidFill>
                <a:schemeClr val="bg1">
                  <a:lumMod val="50000"/>
                </a:schemeClr>
              </a:solidFill>
              <a:latin typeface="Calibri" pitchFamily="34" charset="0"/>
              <a:ea typeface="Microsoft YaHei" pitchFamily="34" charset="-122"/>
              <a:cs typeface="Calibri" pitchFamily="34" charset="0"/>
            </a:endParaRPr>
          </a:p>
        </p:txBody>
      </p:sp>
      <p:pic>
        <p:nvPicPr>
          <p:cNvPr id="12" name="Picture 2"/>
          <p:cNvPicPr>
            <a:picLocks noChangeAspect="1" noChangeArrowheads="1"/>
          </p:cNvPicPr>
          <p:nvPr/>
        </p:nvPicPr>
        <p:blipFill>
          <a:blip r:embed="rId3" cstate="print"/>
          <a:srcRect/>
          <a:stretch>
            <a:fillRect/>
          </a:stretch>
        </p:blipFill>
        <p:spPr bwMode="auto">
          <a:xfrm>
            <a:off x="1068025" y="839403"/>
            <a:ext cx="5416550" cy="5410200"/>
          </a:xfrm>
          <a:prstGeom prst="rect">
            <a:avLst/>
          </a:prstGeom>
          <a:noFill/>
          <a:ln w="9525">
            <a:noFill/>
            <a:miter lim="800000"/>
            <a:headEnd/>
            <a:tailEnd/>
          </a:ln>
        </p:spPr>
      </p:pic>
      <p:pic>
        <p:nvPicPr>
          <p:cNvPr id="13" name="圖片 12" descr="messageImage_1763630229417.jpg"/>
          <p:cNvPicPr>
            <a:picLocks noChangeAspect="1"/>
          </p:cNvPicPr>
          <p:nvPr/>
        </p:nvPicPr>
        <p:blipFill>
          <a:blip r:embed="rId4" cstate="print"/>
          <a:stretch>
            <a:fillRect/>
          </a:stretch>
        </p:blipFill>
        <p:spPr>
          <a:xfrm>
            <a:off x="6730514" y="3705726"/>
            <a:ext cx="4169394" cy="2537655"/>
          </a:xfrm>
          <a:prstGeom prst="rect">
            <a:avLst/>
          </a:prstGeom>
        </p:spPr>
      </p:pic>
      <p:pic>
        <p:nvPicPr>
          <p:cNvPr id="14" name="Picture 4"/>
          <p:cNvPicPr>
            <a:picLocks noChangeAspect="1" noChangeArrowheads="1"/>
          </p:cNvPicPr>
          <p:nvPr/>
        </p:nvPicPr>
        <p:blipFill>
          <a:blip r:embed="rId5" cstate="print"/>
          <a:srcRect/>
          <a:stretch>
            <a:fillRect/>
          </a:stretch>
        </p:blipFill>
        <p:spPr bwMode="auto">
          <a:xfrm>
            <a:off x="6727776" y="818146"/>
            <a:ext cx="4178792" cy="31378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24</a:t>
            </a:fld>
            <a:endParaRPr lang="zh-TW" altLang="en-US" sz="1400" dirty="0">
              <a:solidFill>
                <a:prstClr val="black"/>
              </a:solidFill>
              <a:latin typeface="Microsoft YaHei UI" pitchFamily="34" charset="-122"/>
              <a:ea typeface="Microsoft YaHei UI" pitchFamily="34" charset="-122"/>
            </a:endParaRPr>
          </a:p>
        </p:txBody>
      </p:sp>
      <p:pic>
        <p:nvPicPr>
          <p:cNvPr id="10"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pic>
        <p:nvPicPr>
          <p:cNvPr id="13" name="圖片 12" descr="messageImage_1764725338114.jpg"/>
          <p:cNvPicPr>
            <a:picLocks noChangeAspect="1"/>
          </p:cNvPicPr>
          <p:nvPr/>
        </p:nvPicPr>
        <p:blipFill>
          <a:blip r:embed="rId4" cstate="print"/>
          <a:stretch>
            <a:fillRect/>
          </a:stretch>
        </p:blipFill>
        <p:spPr>
          <a:xfrm>
            <a:off x="15294" y="0"/>
            <a:ext cx="12161412" cy="6858000"/>
          </a:xfrm>
          <a:prstGeom prst="rect">
            <a:avLst/>
          </a:prstGeom>
        </p:spPr>
      </p:pic>
      <p:sp>
        <p:nvSpPr>
          <p:cNvPr id="18" name="文字方塊 17"/>
          <p:cNvSpPr txBox="1"/>
          <p:nvPr/>
        </p:nvSpPr>
        <p:spPr>
          <a:xfrm>
            <a:off x="308341" y="116963"/>
            <a:ext cx="4571667" cy="646331"/>
          </a:xfrm>
          <a:prstGeom prst="rect">
            <a:avLst/>
          </a:prstGeom>
          <a:solidFill>
            <a:schemeClr val="accent2">
              <a:lumMod val="20000"/>
              <a:lumOff val="80000"/>
            </a:schemeClr>
          </a:solid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UB/UT Solution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25</a:t>
            </a:fld>
            <a:endParaRPr lang="zh-TW" altLang="en-US" sz="1400" dirty="0">
              <a:solidFill>
                <a:prstClr val="black"/>
              </a:solidFill>
              <a:latin typeface="Microsoft YaHei UI" pitchFamily="34" charset="-122"/>
              <a:ea typeface="Microsoft YaHei UI" pitchFamily="34" charset="-122"/>
            </a:endParaRPr>
          </a:p>
        </p:txBody>
      </p:sp>
      <p:pic>
        <p:nvPicPr>
          <p:cNvPr id="10"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pic>
        <p:nvPicPr>
          <p:cNvPr id="8" name="圖片 7" descr="S__9994272_0.jpg"/>
          <p:cNvPicPr>
            <a:picLocks noChangeAspect="1"/>
          </p:cNvPicPr>
          <p:nvPr/>
        </p:nvPicPr>
        <p:blipFill>
          <a:blip r:embed="rId4" cstate="print"/>
          <a:stretch>
            <a:fillRect/>
          </a:stretch>
        </p:blipFill>
        <p:spPr>
          <a:xfrm>
            <a:off x="0" y="818896"/>
            <a:ext cx="12192000" cy="6039104"/>
          </a:xfrm>
          <a:prstGeom prst="rect">
            <a:avLst/>
          </a:prstGeom>
        </p:spPr>
      </p:pic>
      <p:sp>
        <p:nvSpPr>
          <p:cNvPr id="7" name="文字方塊 6"/>
          <p:cNvSpPr txBox="1"/>
          <p:nvPr/>
        </p:nvSpPr>
        <p:spPr>
          <a:xfrm>
            <a:off x="308341" y="116963"/>
            <a:ext cx="4571667"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UB/UT Solution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26</a:t>
            </a:fld>
            <a:endParaRPr lang="zh-TW" altLang="en-US" sz="1400" dirty="0">
              <a:solidFill>
                <a:prstClr val="black"/>
              </a:solidFill>
              <a:latin typeface="Microsoft YaHei UI" pitchFamily="34" charset="-122"/>
              <a:ea typeface="Microsoft YaHei UI" pitchFamily="34" charset="-122"/>
            </a:endParaRPr>
          </a:p>
        </p:txBody>
      </p:sp>
      <p:pic>
        <p:nvPicPr>
          <p:cNvPr id="10"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pic>
        <p:nvPicPr>
          <p:cNvPr id="9" name="圖片 8" descr="S__9994270_0.jpg"/>
          <p:cNvPicPr>
            <a:picLocks noChangeAspect="1"/>
          </p:cNvPicPr>
          <p:nvPr/>
        </p:nvPicPr>
        <p:blipFill>
          <a:blip r:embed="rId4" cstate="print"/>
          <a:srcRect l="4155"/>
          <a:stretch>
            <a:fillRect/>
          </a:stretch>
        </p:blipFill>
        <p:spPr>
          <a:xfrm>
            <a:off x="115505" y="865530"/>
            <a:ext cx="6873492" cy="5992470"/>
          </a:xfrm>
          <a:prstGeom prst="rect">
            <a:avLst/>
          </a:prstGeom>
        </p:spPr>
      </p:pic>
      <p:pic>
        <p:nvPicPr>
          <p:cNvPr id="12" name="圖片 11" descr="S__9994271_0.jpg"/>
          <p:cNvPicPr>
            <a:picLocks noChangeAspect="1"/>
          </p:cNvPicPr>
          <p:nvPr/>
        </p:nvPicPr>
        <p:blipFill>
          <a:blip r:embed="rId5" cstate="print"/>
          <a:stretch>
            <a:fillRect/>
          </a:stretch>
        </p:blipFill>
        <p:spPr>
          <a:xfrm>
            <a:off x="7152213" y="856648"/>
            <a:ext cx="4885788" cy="6011976"/>
          </a:xfrm>
          <a:prstGeom prst="rect">
            <a:avLst/>
          </a:prstGeom>
        </p:spPr>
      </p:pic>
      <p:sp>
        <p:nvSpPr>
          <p:cNvPr id="7" name="文字方塊 6"/>
          <p:cNvSpPr txBox="1"/>
          <p:nvPr/>
        </p:nvSpPr>
        <p:spPr>
          <a:xfrm>
            <a:off x="308341" y="116963"/>
            <a:ext cx="4571667"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UB/UT Solution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27</a:t>
            </a:fld>
            <a:endParaRPr lang="zh-TW" altLang="en-US" sz="1400" dirty="0">
              <a:solidFill>
                <a:prstClr val="black"/>
              </a:solidFill>
              <a:latin typeface="Microsoft YaHei UI" pitchFamily="34" charset="-122"/>
              <a:ea typeface="Microsoft YaHei UI" pitchFamily="34" charset="-122"/>
            </a:endParaRPr>
          </a:p>
        </p:txBody>
      </p:sp>
      <p:sp>
        <p:nvSpPr>
          <p:cNvPr id="14" name="文字方塊 13"/>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Future Outlook</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pic>
        <p:nvPicPr>
          <p:cNvPr id="30"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grpSp>
        <p:nvGrpSpPr>
          <p:cNvPr id="2" name="群組 34"/>
          <p:cNvGrpSpPr/>
          <p:nvPr/>
        </p:nvGrpSpPr>
        <p:grpSpPr>
          <a:xfrm>
            <a:off x="3120938" y="1022032"/>
            <a:ext cx="5810302" cy="5489028"/>
            <a:chOff x="2899560" y="973906"/>
            <a:chExt cx="5810302" cy="5489028"/>
          </a:xfrm>
        </p:grpSpPr>
        <p:pic>
          <p:nvPicPr>
            <p:cNvPr id="1026" name="Picture 2"/>
            <p:cNvPicPr>
              <a:picLocks noChangeAspect="1" noChangeArrowheads="1"/>
            </p:cNvPicPr>
            <p:nvPr/>
          </p:nvPicPr>
          <p:blipFill>
            <a:blip r:embed="rId4" cstate="print"/>
            <a:srcRect/>
            <a:stretch>
              <a:fillRect/>
            </a:stretch>
          </p:blipFill>
          <p:spPr bwMode="auto">
            <a:xfrm>
              <a:off x="2909186" y="983532"/>
              <a:ext cx="2581275" cy="261937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899560" y="3842134"/>
              <a:ext cx="2601600" cy="26208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090486" y="3832611"/>
              <a:ext cx="2609850" cy="2619375"/>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6080962" y="973906"/>
              <a:ext cx="2628900" cy="2619375"/>
            </a:xfrm>
            <a:prstGeom prst="rect">
              <a:avLst/>
            </a:prstGeom>
            <a:noFill/>
            <a:ln w="9525">
              <a:noFill/>
              <a:miter lim="800000"/>
              <a:headEnd/>
              <a:tailEnd/>
            </a:ln>
          </p:spPr>
        </p:pic>
      </p:grpSp>
      <p:sp>
        <p:nvSpPr>
          <p:cNvPr id="40" name="文字方塊 39"/>
          <p:cNvSpPr txBox="1"/>
          <p:nvPr/>
        </p:nvSpPr>
        <p:spPr>
          <a:xfrm>
            <a:off x="625151" y="1010509"/>
            <a:ext cx="2387555" cy="2431435"/>
          </a:xfrm>
          <a:prstGeom prst="rect">
            <a:avLst/>
          </a:prstGeom>
          <a:noFill/>
        </p:spPr>
        <p:txBody>
          <a:bodyPr wrap="square" rtlCol="0">
            <a:spAutoFit/>
          </a:bodyPr>
          <a:lstStyle/>
          <a:p>
            <a:pPr algn="r"/>
            <a:r>
              <a:rPr lang="en-US" altLang="zh-TW" sz="2400" b="1" dirty="0" smtClean="0">
                <a:solidFill>
                  <a:srgbClr val="92D050"/>
                </a:solidFill>
                <a:latin typeface="Calibri" pitchFamily="34" charset="0"/>
                <a:ea typeface="Microsoft YaHei" pitchFamily="34" charset="-122"/>
                <a:cs typeface="Calibri" pitchFamily="34" charset="0"/>
              </a:rPr>
              <a:t>The impact of Trump’s tariffs</a:t>
            </a:r>
          </a:p>
          <a:p>
            <a:pPr algn="r"/>
            <a:endParaRPr lang="en-US" altLang="zh-TW" sz="2400" b="1" dirty="0" smtClean="0">
              <a:solidFill>
                <a:srgbClr val="92D050"/>
              </a:solidFill>
              <a:latin typeface="Microsoft YaHei" pitchFamily="34" charset="-122"/>
              <a:ea typeface="Microsoft YaHei" pitchFamily="34" charset="-122"/>
              <a:cs typeface="Calibri" pitchFamily="34" charset="0"/>
            </a:endParaRP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Recession fears</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Global stock markets turbulent</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Exchange rate</a:t>
            </a:r>
            <a:endParaRPr lang="zh-TW" altLang="en-US" sz="2000" dirty="0" smtClean="0">
              <a:solidFill>
                <a:schemeClr val="bg1">
                  <a:lumMod val="50000"/>
                </a:schemeClr>
              </a:solidFill>
              <a:latin typeface="Calibri" pitchFamily="34" charset="0"/>
              <a:ea typeface="Microsoft YaHei" pitchFamily="34" charset="-122"/>
              <a:cs typeface="Calibri" pitchFamily="34" charset="0"/>
            </a:endParaRPr>
          </a:p>
        </p:txBody>
      </p:sp>
      <p:sp>
        <p:nvSpPr>
          <p:cNvPr id="43" name="文字方塊 42"/>
          <p:cNvSpPr txBox="1"/>
          <p:nvPr/>
        </p:nvSpPr>
        <p:spPr>
          <a:xfrm>
            <a:off x="642021" y="3877159"/>
            <a:ext cx="2369086" cy="2123658"/>
          </a:xfrm>
          <a:prstGeom prst="rect">
            <a:avLst/>
          </a:prstGeom>
          <a:noFill/>
        </p:spPr>
        <p:txBody>
          <a:bodyPr wrap="square" rtlCol="0">
            <a:spAutoFit/>
          </a:bodyPr>
          <a:lstStyle/>
          <a:p>
            <a:pPr algn="r"/>
            <a:r>
              <a:rPr lang="en-US" altLang="zh-TW" sz="2400" b="1" dirty="0" smtClean="0">
                <a:solidFill>
                  <a:srgbClr val="FF7C80"/>
                </a:solidFill>
                <a:latin typeface="Calibri" pitchFamily="34" charset="0"/>
                <a:ea typeface="Microsoft YaHei" pitchFamily="34" charset="-122"/>
                <a:cs typeface="Calibri" pitchFamily="34" charset="0"/>
              </a:rPr>
              <a:t>Market/Channel strategy</a:t>
            </a:r>
          </a:p>
          <a:p>
            <a:pPr algn="r"/>
            <a:endParaRPr lang="en-US" altLang="zh-TW" sz="2400" b="1" dirty="0" smtClean="0">
              <a:solidFill>
                <a:srgbClr val="92D050"/>
              </a:solidFill>
              <a:latin typeface="Microsoft YaHei" pitchFamily="34" charset="-122"/>
              <a:ea typeface="Microsoft YaHei" pitchFamily="34" charset="-122"/>
              <a:cs typeface="Calibri" pitchFamily="34" charset="0"/>
            </a:endParaRP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Product value- up</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Diversified market</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Diversified channel</a:t>
            </a:r>
          </a:p>
        </p:txBody>
      </p:sp>
      <p:sp>
        <p:nvSpPr>
          <p:cNvPr id="44" name="文字方塊 43"/>
          <p:cNvSpPr txBox="1"/>
          <p:nvPr/>
        </p:nvSpPr>
        <p:spPr>
          <a:xfrm>
            <a:off x="9083146" y="1008909"/>
            <a:ext cx="2962674" cy="2123658"/>
          </a:xfrm>
          <a:prstGeom prst="rect">
            <a:avLst/>
          </a:prstGeom>
          <a:noFill/>
        </p:spPr>
        <p:txBody>
          <a:bodyPr wrap="square" rtlCol="0">
            <a:spAutoFit/>
          </a:bodyPr>
          <a:lstStyle/>
          <a:p>
            <a:r>
              <a:rPr lang="en-US" altLang="zh-TW" sz="2400" b="1" dirty="0" smtClean="0">
                <a:solidFill>
                  <a:srgbClr val="C00000"/>
                </a:solidFill>
                <a:latin typeface="Calibri" pitchFamily="34" charset="0"/>
                <a:ea typeface="Microsoft YaHei" pitchFamily="34" charset="-122"/>
                <a:cs typeface="Calibri" pitchFamily="34" charset="0"/>
              </a:rPr>
              <a:t>Smart and sustainable bathroom</a:t>
            </a:r>
          </a:p>
          <a:p>
            <a:pPr algn="r"/>
            <a:endParaRPr lang="en-US" altLang="zh-TW" sz="2400" b="1" dirty="0" smtClean="0">
              <a:solidFill>
                <a:srgbClr val="92D050"/>
              </a:solidFill>
              <a:latin typeface="Microsoft YaHei" pitchFamily="34" charset="-122"/>
              <a:ea typeface="Microsoft YaHei" pitchFamily="34" charset="-122"/>
              <a:cs typeface="Calibri" pitchFamily="34" charset="0"/>
            </a:endParaRP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Bathroom storage</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Smart bathroom</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Global aging trend</a:t>
            </a:r>
            <a:endParaRPr lang="zh-TW" altLang="en-US" sz="2000" dirty="0">
              <a:solidFill>
                <a:schemeClr val="bg1">
                  <a:lumMod val="50000"/>
                </a:schemeClr>
              </a:solidFill>
              <a:latin typeface="Calibri" pitchFamily="34" charset="0"/>
              <a:ea typeface="Microsoft YaHei" pitchFamily="34" charset="-122"/>
              <a:cs typeface="Calibri" pitchFamily="34" charset="0"/>
            </a:endParaRPr>
          </a:p>
        </p:txBody>
      </p:sp>
      <p:sp>
        <p:nvSpPr>
          <p:cNvPr id="45" name="文字方塊 44"/>
          <p:cNvSpPr txBox="1"/>
          <p:nvPr/>
        </p:nvSpPr>
        <p:spPr>
          <a:xfrm>
            <a:off x="9081545" y="3875559"/>
            <a:ext cx="3110455" cy="2985433"/>
          </a:xfrm>
          <a:prstGeom prst="rect">
            <a:avLst/>
          </a:prstGeom>
          <a:noFill/>
        </p:spPr>
        <p:txBody>
          <a:bodyPr wrap="square" rtlCol="0">
            <a:spAutoFit/>
          </a:bodyPr>
          <a:lstStyle/>
          <a:p>
            <a:r>
              <a:rPr lang="en-US" altLang="zh-TW" sz="2400" b="1" dirty="0" smtClean="0">
                <a:solidFill>
                  <a:srgbClr val="FF9933"/>
                </a:solidFill>
                <a:latin typeface="Calibri" pitchFamily="34" charset="0"/>
                <a:ea typeface="Microsoft YaHei" pitchFamily="34" charset="-122"/>
                <a:cs typeface="Calibri" pitchFamily="34" charset="0"/>
              </a:rPr>
              <a:t>Outlook</a:t>
            </a:r>
          </a:p>
          <a:p>
            <a:pPr algn="r"/>
            <a:endParaRPr lang="en-US" altLang="zh-TW" sz="2400" b="1" dirty="0" smtClean="0">
              <a:solidFill>
                <a:srgbClr val="92D050"/>
              </a:solidFill>
              <a:latin typeface="Microsoft YaHei" pitchFamily="34" charset="-122"/>
              <a:ea typeface="Microsoft YaHei" pitchFamily="34" charset="-122"/>
              <a:cs typeface="Calibri" pitchFamily="34" charset="0"/>
            </a:endParaRP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Strengthen automation and AI applications to improve overall gross profit structure</a:t>
            </a:r>
          </a:p>
          <a:p>
            <a:pPr>
              <a:buFont typeface="Arial" pitchFamily="34" charset="0"/>
              <a:buChar char="•"/>
            </a:pPr>
            <a:r>
              <a:rPr lang="en-US" altLang="zh-TW" sz="2000" dirty="0" smtClean="0">
                <a:solidFill>
                  <a:schemeClr val="bg1">
                    <a:lumMod val="50000"/>
                  </a:schemeClr>
                </a:solidFill>
                <a:latin typeface="Calibri" pitchFamily="34" charset="0"/>
                <a:ea typeface="Microsoft YaHei" pitchFamily="34" charset="-122"/>
                <a:cs typeface="Calibri" pitchFamily="34" charset="0"/>
              </a:rPr>
              <a:t>Flexibility to respond to changes in the geopolitical and tariff environment</a:t>
            </a: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423834" y="6126480"/>
            <a:ext cx="2097606" cy="731520"/>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3436218" y="2125897"/>
            <a:ext cx="4856273" cy="2125615"/>
          </a:xfrm>
          <a:prstGeom prst="rect">
            <a:avLst/>
          </a:prstGeom>
          <a:noFill/>
          <a:ln w="9525">
            <a:noFill/>
            <a:miter lim="800000"/>
            <a:headEnd/>
            <a:tailEnd/>
          </a:ln>
        </p:spPr>
      </p:pic>
      <p:sp>
        <p:nvSpPr>
          <p:cNvPr id="5"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28</a:t>
            </a:fld>
            <a:endParaRPr lang="zh-TW" altLang="en-US" sz="1400" dirty="0">
              <a:solidFill>
                <a:prstClr val="black"/>
              </a:solidFill>
              <a:latin typeface="Microsoft YaHei UI" pitchFamily="34" charset="-122"/>
              <a:ea typeface="Microsoft YaHei UI" pitchFamily="34" charset="-122"/>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308341" y="116963"/>
            <a:ext cx="2896871"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Contents</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9"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3</a:t>
            </a:fld>
            <a:endParaRPr lang="zh-TW" altLang="en-US" sz="1400" dirty="0">
              <a:solidFill>
                <a:prstClr val="black"/>
              </a:solidFill>
              <a:latin typeface="Microsoft YaHei UI" pitchFamily="34" charset="-122"/>
              <a:ea typeface="Microsoft YaHei UI" pitchFamily="34" charset="-122"/>
            </a:endParaRPr>
          </a:p>
        </p:txBody>
      </p:sp>
      <p:sp>
        <p:nvSpPr>
          <p:cNvPr id="12" name="矩形 11"/>
          <p:cNvSpPr/>
          <p:nvPr/>
        </p:nvSpPr>
        <p:spPr>
          <a:xfrm>
            <a:off x="3330341" y="606392"/>
            <a:ext cx="1713297" cy="1328286"/>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b="1" dirty="0" smtClean="0">
                <a:solidFill>
                  <a:schemeClr val="bg1">
                    <a:lumMod val="65000"/>
                  </a:schemeClr>
                </a:solidFill>
                <a:latin typeface="Microsoft YaHei" pitchFamily="34" charset="-122"/>
                <a:ea typeface="Microsoft YaHei" pitchFamily="34" charset="-122"/>
              </a:rPr>
              <a:t>01</a:t>
            </a:r>
            <a:endParaRPr lang="zh-TW" altLang="en-US" sz="5400" b="1" dirty="0">
              <a:solidFill>
                <a:schemeClr val="bg1">
                  <a:lumMod val="65000"/>
                </a:schemeClr>
              </a:solidFill>
              <a:latin typeface="Microsoft YaHei" pitchFamily="34" charset="-122"/>
              <a:ea typeface="Microsoft YaHei" pitchFamily="34" charset="-122"/>
            </a:endParaRPr>
          </a:p>
        </p:txBody>
      </p:sp>
      <p:sp>
        <p:nvSpPr>
          <p:cNvPr id="14" name="矩形 13"/>
          <p:cNvSpPr/>
          <p:nvPr/>
        </p:nvSpPr>
        <p:spPr>
          <a:xfrm>
            <a:off x="3309496" y="2529841"/>
            <a:ext cx="1713297" cy="1328286"/>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b="1" dirty="0" smtClean="0">
                <a:solidFill>
                  <a:schemeClr val="bg1">
                    <a:lumMod val="65000"/>
                  </a:schemeClr>
                </a:solidFill>
                <a:latin typeface="Microsoft YaHei" pitchFamily="34" charset="-122"/>
                <a:ea typeface="Microsoft YaHei" pitchFamily="34" charset="-122"/>
              </a:rPr>
              <a:t>02</a:t>
            </a:r>
            <a:endParaRPr lang="zh-TW" altLang="en-US" sz="5400" b="1" dirty="0">
              <a:solidFill>
                <a:schemeClr val="bg1">
                  <a:lumMod val="65000"/>
                </a:schemeClr>
              </a:solidFill>
              <a:latin typeface="Microsoft YaHei" pitchFamily="34" charset="-122"/>
              <a:ea typeface="Microsoft YaHei" pitchFamily="34" charset="-122"/>
            </a:endParaRPr>
          </a:p>
        </p:txBody>
      </p:sp>
      <p:sp>
        <p:nvSpPr>
          <p:cNvPr id="15" name="矩形 14"/>
          <p:cNvSpPr/>
          <p:nvPr/>
        </p:nvSpPr>
        <p:spPr>
          <a:xfrm>
            <a:off x="3309486" y="4426017"/>
            <a:ext cx="1713297" cy="1328286"/>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b="1" dirty="0" smtClean="0">
                <a:solidFill>
                  <a:schemeClr val="bg1">
                    <a:lumMod val="65000"/>
                  </a:schemeClr>
                </a:solidFill>
                <a:latin typeface="Microsoft YaHei" pitchFamily="34" charset="-122"/>
                <a:ea typeface="Microsoft YaHei" pitchFamily="34" charset="-122"/>
              </a:rPr>
              <a:t>03</a:t>
            </a:r>
            <a:endParaRPr lang="zh-TW" altLang="en-US" sz="5400" b="1" dirty="0">
              <a:solidFill>
                <a:schemeClr val="bg1">
                  <a:lumMod val="65000"/>
                </a:schemeClr>
              </a:solidFill>
              <a:latin typeface="Microsoft YaHei" pitchFamily="34" charset="-122"/>
              <a:ea typeface="Microsoft YaHei" pitchFamily="34" charset="-122"/>
            </a:endParaRPr>
          </a:p>
        </p:txBody>
      </p:sp>
      <p:sp>
        <p:nvSpPr>
          <p:cNvPr id="16" name="矩形 15"/>
          <p:cNvSpPr/>
          <p:nvPr/>
        </p:nvSpPr>
        <p:spPr>
          <a:xfrm>
            <a:off x="5274644" y="596767"/>
            <a:ext cx="3212833" cy="132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smtClean="0">
                <a:solidFill>
                  <a:schemeClr val="bg1">
                    <a:lumMod val="65000"/>
                  </a:schemeClr>
                </a:solidFill>
                <a:latin typeface="Calibri" pitchFamily="34" charset="0"/>
                <a:ea typeface="Microsoft YaHei" pitchFamily="34" charset="-122"/>
                <a:cs typeface="Calibri" pitchFamily="34" charset="0"/>
              </a:rPr>
              <a:t>Company Profile</a:t>
            </a:r>
            <a:endParaRPr lang="zh-TW" altLang="en-US" sz="3200" b="1" dirty="0" smtClean="0">
              <a:solidFill>
                <a:schemeClr val="bg1">
                  <a:lumMod val="65000"/>
                </a:schemeClr>
              </a:solidFill>
              <a:latin typeface="Calibri" pitchFamily="34" charset="0"/>
              <a:ea typeface="Microsoft YaHei" pitchFamily="34" charset="-122"/>
              <a:cs typeface="Calibri" pitchFamily="34" charset="0"/>
            </a:endParaRPr>
          </a:p>
        </p:txBody>
      </p:sp>
      <p:sp>
        <p:nvSpPr>
          <p:cNvPr id="18" name="矩形 17"/>
          <p:cNvSpPr/>
          <p:nvPr/>
        </p:nvSpPr>
        <p:spPr>
          <a:xfrm>
            <a:off x="5253651" y="2520221"/>
            <a:ext cx="3927671" cy="132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smtClean="0">
                <a:solidFill>
                  <a:schemeClr val="bg1">
                    <a:lumMod val="65000"/>
                  </a:schemeClr>
                </a:solidFill>
                <a:latin typeface="Calibri" pitchFamily="34" charset="0"/>
                <a:ea typeface="Microsoft YaHei" pitchFamily="34" charset="-122"/>
                <a:cs typeface="Calibri" pitchFamily="34" charset="0"/>
              </a:rPr>
              <a:t>Operational Overview</a:t>
            </a:r>
            <a:endParaRPr lang="zh-TW" altLang="en-US" sz="3200" b="1" dirty="0" smtClean="0">
              <a:solidFill>
                <a:schemeClr val="bg1">
                  <a:lumMod val="65000"/>
                </a:schemeClr>
              </a:solidFill>
              <a:latin typeface="Calibri" pitchFamily="34" charset="0"/>
              <a:ea typeface="Microsoft YaHei" pitchFamily="34" charset="-122"/>
              <a:cs typeface="Calibri" pitchFamily="34" charset="0"/>
            </a:endParaRPr>
          </a:p>
        </p:txBody>
      </p:sp>
      <p:sp>
        <p:nvSpPr>
          <p:cNvPr id="19" name="矩形 18"/>
          <p:cNvSpPr/>
          <p:nvPr/>
        </p:nvSpPr>
        <p:spPr>
          <a:xfrm>
            <a:off x="5252052" y="4414738"/>
            <a:ext cx="2473692" cy="132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smtClean="0">
                <a:solidFill>
                  <a:schemeClr val="bg1">
                    <a:lumMod val="65000"/>
                  </a:schemeClr>
                </a:solidFill>
                <a:latin typeface="Calibri" pitchFamily="34" charset="0"/>
                <a:ea typeface="Microsoft YaHei" pitchFamily="34" charset="-122"/>
                <a:cs typeface="Calibri" pitchFamily="34" charset="0"/>
              </a:rPr>
              <a:t>Outlook</a:t>
            </a:r>
            <a:endParaRPr lang="zh-TW" altLang="en-US" sz="3200" b="1" dirty="0" smtClean="0">
              <a:solidFill>
                <a:schemeClr val="bg1">
                  <a:lumMod val="65000"/>
                </a:schemeClr>
              </a:solidFill>
              <a:latin typeface="Calibri" pitchFamily="34" charset="0"/>
              <a:ea typeface="Microsoft YaHei" pitchFamily="34" charset="-122"/>
              <a:cs typeface="Calibri" pitchFamily="34" charset="0"/>
            </a:endParaRPr>
          </a:p>
        </p:txBody>
      </p:sp>
      <p:pic>
        <p:nvPicPr>
          <p:cNvPr id="20"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4</a:t>
            </a:fld>
            <a:endParaRPr lang="zh-TW" altLang="en-US" sz="1400" dirty="0">
              <a:solidFill>
                <a:prstClr val="black"/>
              </a:solidFill>
              <a:latin typeface="Microsoft YaHei UI" pitchFamily="34" charset="-122"/>
              <a:ea typeface="Microsoft YaHei UI" pitchFamily="34" charset="-122"/>
            </a:endParaRPr>
          </a:p>
        </p:txBody>
      </p:sp>
      <p:sp>
        <p:nvSpPr>
          <p:cNvPr id="12" name="矩形 11"/>
          <p:cNvSpPr/>
          <p:nvPr/>
        </p:nvSpPr>
        <p:spPr>
          <a:xfrm>
            <a:off x="1183906" y="2935705"/>
            <a:ext cx="3051209" cy="13282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0" b="1" dirty="0" smtClean="0">
                <a:solidFill>
                  <a:schemeClr val="bg1">
                    <a:lumMod val="65000"/>
                  </a:schemeClr>
                </a:solidFill>
                <a:latin typeface="Microsoft YaHei" pitchFamily="34" charset="-122"/>
                <a:ea typeface="Microsoft YaHei" pitchFamily="34" charset="-122"/>
              </a:rPr>
              <a:t>01</a:t>
            </a:r>
            <a:endParaRPr lang="zh-TW" altLang="en-US" sz="15000" b="1" dirty="0">
              <a:solidFill>
                <a:schemeClr val="bg1">
                  <a:lumMod val="65000"/>
                </a:schemeClr>
              </a:solidFill>
              <a:latin typeface="Microsoft YaHei" pitchFamily="34" charset="-122"/>
              <a:ea typeface="Microsoft YaHei" pitchFamily="34" charset="-122"/>
            </a:endParaRPr>
          </a:p>
        </p:txBody>
      </p:sp>
      <p:sp>
        <p:nvSpPr>
          <p:cNvPr id="16" name="矩形 15"/>
          <p:cNvSpPr/>
          <p:nvPr/>
        </p:nvSpPr>
        <p:spPr>
          <a:xfrm>
            <a:off x="4138834" y="2897206"/>
            <a:ext cx="5428677" cy="132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5400" b="1" dirty="0" smtClean="0">
                <a:solidFill>
                  <a:schemeClr val="bg1">
                    <a:lumMod val="65000"/>
                  </a:schemeClr>
                </a:solidFill>
                <a:latin typeface="Calibri" pitchFamily="34" charset="0"/>
                <a:ea typeface="Microsoft YaHei" pitchFamily="34" charset="-122"/>
                <a:cs typeface="Calibri" pitchFamily="34" charset="0"/>
              </a:rPr>
              <a:t>Company Profile</a:t>
            </a:r>
          </a:p>
          <a:p>
            <a:endParaRPr lang="zh-TW" altLang="en-US" sz="3000" b="1" dirty="0" smtClean="0">
              <a:solidFill>
                <a:schemeClr val="bg1">
                  <a:lumMod val="65000"/>
                </a:schemeClr>
              </a:solidFill>
              <a:latin typeface="Microsoft YaHei" pitchFamily="34" charset="-122"/>
              <a:ea typeface="Microsoft YaHei" pitchFamily="34" charset="-122"/>
            </a:endParaRPr>
          </a:p>
        </p:txBody>
      </p:sp>
      <p:cxnSp>
        <p:nvCxnSpPr>
          <p:cNvPr id="21" name="直線接點 20"/>
          <p:cNvCxnSpPr/>
          <p:nvPr/>
        </p:nvCxnSpPr>
        <p:spPr>
          <a:xfrm flipV="1">
            <a:off x="4225491" y="3696102"/>
            <a:ext cx="7966509" cy="192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itchFamily="34" charset="0"/>
              <a:cs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0"/>
            <a:ext cx="12192000" cy="1447800"/>
          </a:xfrm>
          <a:prstGeom prst="rect">
            <a:avLst/>
          </a:prstGeom>
          <a:noFill/>
          <a:ln w="9525">
            <a:noFill/>
            <a:miter lim="800000"/>
            <a:headEnd/>
            <a:tailEnd/>
          </a:ln>
        </p:spPr>
      </p:pic>
      <p:sp>
        <p:nvSpPr>
          <p:cNvPr id="8" name="文字方塊 7"/>
          <p:cNvSpPr txBox="1"/>
          <p:nvPr/>
        </p:nvSpPr>
        <p:spPr>
          <a:xfrm>
            <a:off x="308341" y="116963"/>
            <a:ext cx="6900981"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Company Information</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sp>
        <p:nvSpPr>
          <p:cNvPr id="9"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Calibri" pitchFamily="34" charset="0"/>
                <a:ea typeface="Microsoft YaHei UI" pitchFamily="34" charset="-122"/>
                <a:cs typeface="Calibri" pitchFamily="34" charset="0"/>
              </a:rPr>
              <a:pPr algn="r">
                <a:defRPr/>
              </a:pPr>
              <a:t>5</a:t>
            </a:fld>
            <a:endParaRPr lang="zh-TW" altLang="en-US" sz="1400" dirty="0">
              <a:solidFill>
                <a:prstClr val="black"/>
              </a:solidFill>
              <a:latin typeface="Calibri" pitchFamily="34" charset="0"/>
              <a:ea typeface="Microsoft YaHei UI" pitchFamily="34" charset="-122"/>
              <a:cs typeface="Calibri" pitchFamily="34" charset="0"/>
            </a:endParaRPr>
          </a:p>
        </p:txBody>
      </p:sp>
      <p:graphicFrame>
        <p:nvGraphicFramePr>
          <p:cNvPr id="13" name="資料庫圖表 12"/>
          <p:cNvGraphicFramePr/>
          <p:nvPr/>
        </p:nvGraphicFramePr>
        <p:xfrm>
          <a:off x="417805" y="1007707"/>
          <a:ext cx="4760685" cy="3954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矩形 13"/>
          <p:cNvSpPr/>
          <p:nvPr/>
        </p:nvSpPr>
        <p:spPr>
          <a:xfrm>
            <a:off x="1838059" y="4320072"/>
            <a:ext cx="4646645" cy="494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smtClean="0">
                <a:solidFill>
                  <a:schemeClr val="tx1"/>
                </a:solidFill>
                <a:latin typeface="Calibri" pitchFamily="34" charset="0"/>
                <a:ea typeface="Microsoft YaHei" pitchFamily="34" charset="-122"/>
                <a:cs typeface="Calibri" pitchFamily="34" charset="0"/>
              </a:rPr>
              <a:t>ISO9001</a:t>
            </a:r>
            <a:endParaRPr lang="zh-TW" altLang="en-US" sz="1600" b="1" dirty="0">
              <a:solidFill>
                <a:schemeClr val="tx1"/>
              </a:solidFill>
              <a:latin typeface="Calibri" pitchFamily="34" charset="0"/>
              <a:ea typeface="Microsoft YaHei" pitchFamily="34" charset="-122"/>
              <a:cs typeface="Calibri" pitchFamily="34" charset="0"/>
            </a:endParaRPr>
          </a:p>
        </p:txBody>
      </p:sp>
      <p:sp>
        <p:nvSpPr>
          <p:cNvPr id="15" name="矩形 14"/>
          <p:cNvSpPr/>
          <p:nvPr/>
        </p:nvSpPr>
        <p:spPr>
          <a:xfrm>
            <a:off x="1831843" y="1178766"/>
            <a:ext cx="4646645" cy="494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smtClean="0">
                <a:solidFill>
                  <a:schemeClr val="tx1"/>
                </a:solidFill>
                <a:latin typeface="Calibri" pitchFamily="34" charset="0"/>
                <a:ea typeface="Microsoft YaHei" pitchFamily="34" charset="-122"/>
                <a:cs typeface="Calibri" pitchFamily="34" charset="0"/>
              </a:rPr>
              <a:t>Caesar Sanitary Ware Taiwan</a:t>
            </a:r>
            <a:endParaRPr lang="zh-TW" altLang="en-US" sz="1600" b="1" dirty="0">
              <a:solidFill>
                <a:schemeClr val="tx1"/>
              </a:solidFill>
              <a:latin typeface="Calibri" pitchFamily="34" charset="0"/>
              <a:ea typeface="Microsoft YaHei" pitchFamily="34" charset="-122"/>
              <a:cs typeface="Calibri" pitchFamily="34" charset="0"/>
            </a:endParaRPr>
          </a:p>
        </p:txBody>
      </p:sp>
      <p:sp>
        <p:nvSpPr>
          <p:cNvPr id="16" name="矩形 15"/>
          <p:cNvSpPr/>
          <p:nvPr/>
        </p:nvSpPr>
        <p:spPr>
          <a:xfrm>
            <a:off x="1831843" y="1953210"/>
            <a:ext cx="4646645" cy="494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smtClean="0">
                <a:solidFill>
                  <a:schemeClr val="tx1"/>
                </a:solidFill>
                <a:latin typeface="Calibri" pitchFamily="34" charset="0"/>
                <a:ea typeface="Microsoft YaHei" pitchFamily="34" charset="-122"/>
                <a:cs typeface="Calibri" pitchFamily="34" charset="0"/>
              </a:rPr>
              <a:t>Dec 10, 1985</a:t>
            </a:r>
            <a:endParaRPr lang="zh-TW" altLang="en-US" sz="1600" b="1" dirty="0" smtClean="0">
              <a:solidFill>
                <a:schemeClr val="tx1"/>
              </a:solidFill>
              <a:latin typeface="Calibri" pitchFamily="34" charset="0"/>
              <a:ea typeface="Microsoft YaHei" pitchFamily="34" charset="-122"/>
              <a:cs typeface="Calibri" pitchFamily="34" charset="0"/>
            </a:endParaRPr>
          </a:p>
        </p:txBody>
      </p:sp>
      <p:sp>
        <p:nvSpPr>
          <p:cNvPr id="17" name="矩形 16"/>
          <p:cNvSpPr/>
          <p:nvPr/>
        </p:nvSpPr>
        <p:spPr>
          <a:xfrm>
            <a:off x="1822514" y="2764973"/>
            <a:ext cx="4646645" cy="494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smtClean="0">
                <a:solidFill>
                  <a:schemeClr val="tx1"/>
                </a:solidFill>
                <a:latin typeface="Calibri" pitchFamily="34" charset="0"/>
                <a:ea typeface="Microsoft YaHei" pitchFamily="34" charset="-122"/>
                <a:cs typeface="Calibri" pitchFamily="34" charset="0"/>
              </a:rPr>
              <a:t>Oct 24, 2013 (TWSE : 1817)</a:t>
            </a:r>
            <a:endParaRPr lang="zh-TW" altLang="en-US" sz="1600" b="1" dirty="0" smtClean="0">
              <a:solidFill>
                <a:schemeClr val="tx1"/>
              </a:solidFill>
              <a:latin typeface="Calibri" pitchFamily="34" charset="0"/>
              <a:ea typeface="Microsoft YaHei" pitchFamily="34" charset="-122"/>
              <a:cs typeface="Calibri" pitchFamily="34" charset="0"/>
            </a:endParaRPr>
          </a:p>
        </p:txBody>
      </p:sp>
      <p:sp>
        <p:nvSpPr>
          <p:cNvPr id="18" name="矩形 17"/>
          <p:cNvSpPr/>
          <p:nvPr/>
        </p:nvSpPr>
        <p:spPr>
          <a:xfrm>
            <a:off x="1831846" y="3548742"/>
            <a:ext cx="4646645" cy="494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smtClean="0">
                <a:solidFill>
                  <a:schemeClr val="tx1"/>
                </a:solidFill>
                <a:latin typeface="Calibri" pitchFamily="34" charset="0"/>
                <a:ea typeface="Microsoft YaHei" pitchFamily="34" charset="-122"/>
                <a:cs typeface="Calibri" pitchFamily="34" charset="0"/>
              </a:rPr>
              <a:t>195 (TW) 1074(VN)</a:t>
            </a:r>
            <a:endParaRPr lang="zh-TW" altLang="en-US" sz="1600" b="1" dirty="0" smtClean="0">
              <a:solidFill>
                <a:schemeClr val="tx1"/>
              </a:solidFill>
              <a:latin typeface="Calibri" pitchFamily="34" charset="0"/>
              <a:ea typeface="Microsoft YaHei" pitchFamily="34" charset="-122"/>
              <a:cs typeface="Calibri" pitchFamily="34" charset="0"/>
            </a:endParaRPr>
          </a:p>
        </p:txBody>
      </p:sp>
      <p:pic>
        <p:nvPicPr>
          <p:cNvPr id="20" name="圖片 19" descr="0A8B2716a.jpg"/>
          <p:cNvPicPr>
            <a:picLocks noChangeAspect="1"/>
          </p:cNvPicPr>
          <p:nvPr/>
        </p:nvPicPr>
        <p:blipFill>
          <a:blip r:embed="rId9" cstate="print"/>
          <a:stretch>
            <a:fillRect/>
          </a:stretch>
        </p:blipFill>
        <p:spPr>
          <a:xfrm>
            <a:off x="5673790" y="1053260"/>
            <a:ext cx="5781960" cy="3854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p:cNvPicPr>
            <a:picLocks noChangeAspect="1" noChangeArrowheads="1"/>
          </p:cNvPicPr>
          <p:nvPr/>
        </p:nvPicPr>
        <p:blipFill>
          <a:blip r:embed="rId10" cstate="print"/>
          <a:srcRect/>
          <a:stretch>
            <a:fillRect/>
          </a:stretch>
        </p:blipFill>
        <p:spPr bwMode="auto">
          <a:xfrm>
            <a:off x="11184555" y="48125"/>
            <a:ext cx="959319" cy="419899"/>
          </a:xfrm>
          <a:prstGeom prst="rect">
            <a:avLst/>
          </a:prstGeom>
          <a:noFill/>
          <a:ln w="9525">
            <a:noFill/>
            <a:miter lim="800000"/>
            <a:headEnd/>
            <a:tailEnd/>
          </a:ln>
        </p:spPr>
      </p:pic>
      <p:sp>
        <p:nvSpPr>
          <p:cNvPr id="22" name="矩形 21"/>
          <p:cNvSpPr/>
          <p:nvPr/>
        </p:nvSpPr>
        <p:spPr>
          <a:xfrm>
            <a:off x="182875" y="5079313"/>
            <a:ext cx="11964203" cy="1169551"/>
          </a:xfrm>
          <a:prstGeom prst="rect">
            <a:avLst/>
          </a:prstGeom>
        </p:spPr>
        <p:txBody>
          <a:bodyPr wrap="square">
            <a:spAutoFit/>
          </a:bodyPr>
          <a:lstStyle/>
          <a:p>
            <a:r>
              <a:rPr lang="en-US" altLang="zh-TW" sz="1400" b="1" dirty="0" smtClean="0">
                <a:solidFill>
                  <a:srgbClr val="0070C0"/>
                </a:solidFill>
                <a:latin typeface="Calibri" pitchFamily="34" charset="0"/>
                <a:ea typeface="Microsoft YaHei" pitchFamily="34" charset="-122"/>
                <a:cs typeface="Calibri" pitchFamily="34" charset="0"/>
              </a:rPr>
              <a:t>Caesar is Asia’s most stylish sanitary ware brand. Founded in 1985, the company expanded to Vietnam in 1996 with its first overseas manufacturing facility. Today, Caesar operates four major factories producing ceramic ware, faucets, bathtubs, and cabinets.</a:t>
            </a:r>
            <a:br>
              <a:rPr lang="en-US" altLang="zh-TW" sz="1400" b="1" dirty="0" smtClean="0">
                <a:solidFill>
                  <a:srgbClr val="0070C0"/>
                </a:solidFill>
                <a:latin typeface="Calibri" pitchFamily="34" charset="0"/>
                <a:ea typeface="Microsoft YaHei" pitchFamily="34" charset="-122"/>
                <a:cs typeface="Calibri" pitchFamily="34" charset="0"/>
              </a:rPr>
            </a:br>
            <a:r>
              <a:rPr lang="en-US" altLang="zh-TW" sz="1400" b="1" dirty="0" smtClean="0">
                <a:solidFill>
                  <a:srgbClr val="0070C0"/>
                </a:solidFill>
                <a:latin typeface="Calibri" pitchFamily="34" charset="0"/>
                <a:ea typeface="Microsoft YaHei" pitchFamily="34" charset="-122"/>
                <a:cs typeface="Calibri" pitchFamily="34" charset="0"/>
              </a:rPr>
              <a:t>With a global supply chain and sales network, Caesar was listed on the Taiwan Stock Exchange in 2013 (Stock Code: 1817), and is recognized as one of Taiwan’s premium publicly listed companies—offering customers complete peace of mind when choosing Caesar products.</a:t>
            </a:r>
            <a:br>
              <a:rPr lang="en-US" altLang="zh-TW" sz="1400" b="1" dirty="0" smtClean="0">
                <a:solidFill>
                  <a:srgbClr val="0070C0"/>
                </a:solidFill>
                <a:latin typeface="Calibri" pitchFamily="34" charset="0"/>
                <a:ea typeface="Microsoft YaHei" pitchFamily="34" charset="-122"/>
                <a:cs typeface="Calibri" pitchFamily="34" charset="0"/>
              </a:rPr>
            </a:br>
            <a:r>
              <a:rPr lang="en-US" altLang="zh-TW" sz="1400" b="1" dirty="0" smtClean="0">
                <a:solidFill>
                  <a:srgbClr val="0070C0"/>
                </a:solidFill>
                <a:latin typeface="Calibri" pitchFamily="34" charset="0"/>
                <a:ea typeface="Microsoft YaHei" pitchFamily="34" charset="-122"/>
                <a:cs typeface="Calibri" pitchFamily="34" charset="0"/>
              </a:rPr>
              <a:t>Caesar continues to deliver products that combine contemporary style with practical functionality, bringing greater convenience and happiness to everyday life.</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3852913" y="1047664"/>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321349" y="1347048"/>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6</a:t>
            </a:fld>
            <a:endParaRPr lang="zh-TW" altLang="en-US" sz="1400" dirty="0">
              <a:solidFill>
                <a:prstClr val="black"/>
              </a:solidFill>
              <a:latin typeface="Microsoft YaHei UI" pitchFamily="34" charset="-122"/>
              <a:ea typeface="Microsoft YaHei UI" pitchFamily="34" charset="-122"/>
            </a:endParaRPr>
          </a:p>
        </p:txBody>
      </p:sp>
      <p:pic>
        <p:nvPicPr>
          <p:cNvPr id="15"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
        <p:nvSpPr>
          <p:cNvPr id="13" name="文字方塊 12"/>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40</a:t>
            </a:r>
            <a:r>
              <a:rPr lang="en-US" altLang="zh-TW" sz="3600" b="1" baseline="30000" dirty="0" smtClean="0">
                <a:solidFill>
                  <a:schemeClr val="bg1">
                    <a:lumMod val="50000"/>
                  </a:schemeClr>
                </a:solidFill>
                <a:latin typeface="Calibri" pitchFamily="34" charset="0"/>
                <a:ea typeface="Microsoft YaHei" pitchFamily="34" charset="-122"/>
                <a:cs typeface="Calibri" pitchFamily="34" charset="0"/>
              </a:rPr>
              <a:t>th</a:t>
            </a:r>
            <a:r>
              <a:rPr lang="en-US" altLang="zh-TW" sz="3600" b="1" dirty="0" smtClean="0">
                <a:solidFill>
                  <a:schemeClr val="bg1">
                    <a:lumMod val="50000"/>
                  </a:schemeClr>
                </a:solidFill>
                <a:latin typeface="Calibri" pitchFamily="34" charset="0"/>
                <a:ea typeface="Microsoft YaHei" pitchFamily="34" charset="-122"/>
                <a:cs typeface="Calibri" pitchFamily="34" charset="0"/>
              </a:rPr>
              <a:t> Brand Milestones</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pic>
        <p:nvPicPr>
          <p:cNvPr id="12" name="圖片 11" descr="歷史牆700x240cm_小檔.jpg"/>
          <p:cNvPicPr>
            <a:picLocks noChangeAspect="1"/>
          </p:cNvPicPr>
          <p:nvPr/>
        </p:nvPicPr>
        <p:blipFill>
          <a:blip r:embed="rId4" cstate="print"/>
          <a:srcRect l="1938" r="36625" b="9333"/>
          <a:stretch>
            <a:fillRect/>
          </a:stretch>
        </p:blipFill>
        <p:spPr>
          <a:xfrm>
            <a:off x="-19246" y="0"/>
            <a:ext cx="12204833"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3852913" y="1047664"/>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321349" y="1347048"/>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7</a:t>
            </a:fld>
            <a:endParaRPr lang="zh-TW" altLang="en-US" sz="1400" dirty="0">
              <a:solidFill>
                <a:prstClr val="black"/>
              </a:solidFill>
              <a:latin typeface="Microsoft YaHei UI" pitchFamily="34" charset="-122"/>
              <a:ea typeface="Microsoft YaHei UI" pitchFamily="34" charset="-122"/>
            </a:endParaRPr>
          </a:p>
        </p:txBody>
      </p:sp>
      <p:pic>
        <p:nvPicPr>
          <p:cNvPr id="13"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sp>
        <p:nvSpPr>
          <p:cNvPr id="17" name="文字方塊 16"/>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Microsoft YaHei" pitchFamily="34" charset="-122"/>
                <a:ea typeface="Microsoft YaHei" pitchFamily="34" charset="-122"/>
                <a:cs typeface="Calibri" pitchFamily="34" charset="0"/>
              </a:rPr>
              <a:t>40</a:t>
            </a:r>
            <a:r>
              <a:rPr lang="en-US" altLang="zh-TW" sz="3600" b="1" baseline="30000" dirty="0" smtClean="0">
                <a:solidFill>
                  <a:schemeClr val="bg1">
                    <a:lumMod val="50000"/>
                  </a:schemeClr>
                </a:solidFill>
                <a:latin typeface="Microsoft YaHei" pitchFamily="34" charset="-122"/>
                <a:ea typeface="Microsoft YaHei" pitchFamily="34" charset="-122"/>
                <a:cs typeface="Calibri" pitchFamily="34" charset="0"/>
              </a:rPr>
              <a:t>th</a:t>
            </a:r>
            <a:r>
              <a:rPr lang="zh-TW" altLang="en-US" sz="3600" b="1" dirty="0" smtClean="0">
                <a:solidFill>
                  <a:schemeClr val="bg1">
                    <a:lumMod val="50000"/>
                  </a:schemeClr>
                </a:solidFill>
                <a:latin typeface="Microsoft YaHei" pitchFamily="34" charset="-122"/>
                <a:ea typeface="Microsoft YaHei" pitchFamily="34" charset="-122"/>
                <a:cs typeface="Calibri" pitchFamily="34" charset="0"/>
              </a:rPr>
              <a:t>品牌歷程</a:t>
            </a:r>
            <a:endParaRPr lang="zh-TW" altLang="en-US" sz="3600" b="1" dirty="0">
              <a:solidFill>
                <a:schemeClr val="bg1">
                  <a:lumMod val="50000"/>
                </a:schemeClr>
              </a:solidFill>
              <a:latin typeface="Microsoft YaHei" pitchFamily="34" charset="-122"/>
              <a:ea typeface="Microsoft YaHei" pitchFamily="34" charset="-122"/>
              <a:cs typeface="Calibri" pitchFamily="34" charset="0"/>
            </a:endParaRPr>
          </a:p>
        </p:txBody>
      </p:sp>
      <p:pic>
        <p:nvPicPr>
          <p:cNvPr id="12" name="圖片 11" descr="2000px_20251024_CAESAR_A_0316.jpg"/>
          <p:cNvPicPr>
            <a:picLocks noChangeAspect="1"/>
          </p:cNvPicPr>
          <p:nvPr/>
        </p:nvPicPr>
        <p:blipFill>
          <a:blip r:embed="rId4" cstate="print"/>
          <a:srcRect b="8926"/>
          <a:stretch>
            <a:fillRect/>
          </a:stretch>
        </p:blipFill>
        <p:spPr>
          <a:xfrm>
            <a:off x="0" y="0"/>
            <a:ext cx="12192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3852913" y="1047664"/>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321349" y="1347048"/>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8</a:t>
            </a:fld>
            <a:endParaRPr lang="zh-TW" altLang="en-US" sz="1400" dirty="0">
              <a:solidFill>
                <a:prstClr val="black"/>
              </a:solidFill>
              <a:latin typeface="Microsoft YaHei UI" pitchFamily="34" charset="-122"/>
              <a:ea typeface="Microsoft YaHei UI" pitchFamily="34" charset="-122"/>
            </a:endParaRPr>
          </a:p>
        </p:txBody>
      </p:sp>
      <p:sp>
        <p:nvSpPr>
          <p:cNvPr id="12" name="文字方塊 11"/>
          <p:cNvSpPr txBox="1"/>
          <p:nvPr/>
        </p:nvSpPr>
        <p:spPr>
          <a:xfrm>
            <a:off x="308341" y="116963"/>
            <a:ext cx="7391870" cy="646331"/>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in Vietnam</a:t>
            </a:r>
            <a:endParaRPr lang="zh-TW" altLang="en-US" sz="3600" b="1" dirty="0">
              <a:solidFill>
                <a:schemeClr val="bg1">
                  <a:lumMod val="50000"/>
                </a:schemeClr>
              </a:solidFill>
              <a:latin typeface="Calibri" pitchFamily="34" charset="0"/>
              <a:ea typeface="Microsoft YaHei" pitchFamily="34" charset="-122"/>
              <a:cs typeface="Calibri" pitchFamily="34" charset="0"/>
            </a:endParaRPr>
          </a:p>
        </p:txBody>
      </p:sp>
      <p:pic>
        <p:nvPicPr>
          <p:cNvPr id="7171" name="Picture 3"/>
          <p:cNvPicPr>
            <a:picLocks noChangeAspect="1" noChangeArrowheads="1"/>
          </p:cNvPicPr>
          <p:nvPr/>
        </p:nvPicPr>
        <p:blipFill>
          <a:blip r:embed="rId3" cstate="print"/>
          <a:srcRect l="2303" r="2333"/>
          <a:stretch>
            <a:fillRect/>
          </a:stretch>
        </p:blipFill>
        <p:spPr bwMode="auto">
          <a:xfrm>
            <a:off x="391886" y="657225"/>
            <a:ext cx="11045371" cy="6200775"/>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11184555" y="48125"/>
            <a:ext cx="959319" cy="41989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386286"/>
            <a:ext cx="12192000" cy="471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65159" y="903279"/>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7" name="文字方塊 6"/>
          <p:cNvSpPr txBox="1"/>
          <p:nvPr/>
        </p:nvSpPr>
        <p:spPr>
          <a:xfrm>
            <a:off x="1666845" y="1010163"/>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9" name="文字方塊 8"/>
          <p:cNvSpPr txBox="1"/>
          <p:nvPr/>
        </p:nvSpPr>
        <p:spPr>
          <a:xfrm>
            <a:off x="3852913" y="1047664"/>
            <a:ext cx="737208"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年度</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0" name="文字方塊 9"/>
          <p:cNvSpPr txBox="1"/>
          <p:nvPr/>
        </p:nvSpPr>
        <p:spPr>
          <a:xfrm>
            <a:off x="2321349" y="1347048"/>
            <a:ext cx="725556" cy="369316"/>
          </a:xfrm>
          <a:prstGeom prst="rect">
            <a:avLst/>
          </a:prstGeom>
          <a:noFill/>
        </p:spPr>
        <p:txBody>
          <a:bodyPr wrap="square" lIns="91424" tIns="45712" rIns="91424" bIns="45712">
            <a:spAutoFit/>
          </a:bodyPr>
          <a:lstStyle/>
          <a:p>
            <a:pPr>
              <a:defRPr/>
            </a:pPr>
            <a:r>
              <a:rPr lang="zh-TW" altLang="zh-TW" b="1" kern="100" dirty="0" smtClean="0">
                <a:solidFill>
                  <a:schemeClr val="bg1"/>
                </a:solidFill>
                <a:latin typeface="Microsoft YaHei" pitchFamily="34" charset="-122"/>
                <a:ea typeface="Microsoft YaHei" pitchFamily="34" charset="-122"/>
                <a:cs typeface="Arial" pitchFamily="34" charset="0"/>
              </a:rPr>
              <a:t>項目</a:t>
            </a:r>
            <a:endParaRPr lang="zh-TW" altLang="zh-TW" b="1" kern="100" dirty="0">
              <a:solidFill>
                <a:schemeClr val="bg1"/>
              </a:solidFill>
              <a:latin typeface="Microsoft YaHei" pitchFamily="34" charset="-122"/>
              <a:ea typeface="Microsoft YaHei" pitchFamily="34" charset="-122"/>
              <a:cs typeface="Arial" pitchFamily="34" charset="0"/>
            </a:endParaRPr>
          </a:p>
        </p:txBody>
      </p:sp>
      <p:sp>
        <p:nvSpPr>
          <p:cNvPr id="11" name="投影片編號版面配置區 14"/>
          <p:cNvSpPr txBox="1">
            <a:spLocks/>
          </p:cNvSpPr>
          <p:nvPr/>
        </p:nvSpPr>
        <p:spPr>
          <a:xfrm>
            <a:off x="9994900" y="6457952"/>
            <a:ext cx="2133600" cy="365125"/>
          </a:xfrm>
          <a:prstGeom prst="rect">
            <a:avLst/>
          </a:prstGeom>
        </p:spPr>
        <p:txBody>
          <a:bodyPr/>
          <a:lstStyle/>
          <a:p>
            <a:pPr algn="r">
              <a:defRPr/>
            </a:pPr>
            <a:fld id="{73DA0BB7-265A-403C-9275-D587AB510EDC}" type="slidenum">
              <a:rPr lang="zh-TW" altLang="en-US" sz="1400" smtClean="0">
                <a:solidFill>
                  <a:prstClr val="black"/>
                </a:solidFill>
                <a:latin typeface="Microsoft YaHei UI" pitchFamily="34" charset="-122"/>
                <a:ea typeface="Microsoft YaHei UI" pitchFamily="34" charset="-122"/>
              </a:rPr>
              <a:pPr algn="r">
                <a:defRPr/>
              </a:pPr>
              <a:t>9</a:t>
            </a:fld>
            <a:endParaRPr lang="zh-TW" altLang="en-US" sz="1400" dirty="0">
              <a:solidFill>
                <a:prstClr val="black"/>
              </a:solidFill>
              <a:latin typeface="Microsoft YaHei UI" pitchFamily="34" charset="-122"/>
              <a:ea typeface="Microsoft YaHei UI" pitchFamily="34" charset="-122"/>
            </a:endParaRPr>
          </a:p>
        </p:txBody>
      </p:sp>
      <p:pic>
        <p:nvPicPr>
          <p:cNvPr id="13" name="Picture 2"/>
          <p:cNvPicPr>
            <a:picLocks noChangeAspect="1" noChangeArrowheads="1"/>
          </p:cNvPicPr>
          <p:nvPr/>
        </p:nvPicPr>
        <p:blipFill>
          <a:blip r:embed="rId3" cstate="print"/>
          <a:srcRect/>
          <a:stretch>
            <a:fillRect/>
          </a:stretch>
        </p:blipFill>
        <p:spPr bwMode="auto">
          <a:xfrm>
            <a:off x="11184555" y="48125"/>
            <a:ext cx="959319" cy="419899"/>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09783" y="875898"/>
            <a:ext cx="11159331" cy="5428649"/>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348766" y="703999"/>
            <a:ext cx="2384809" cy="664909"/>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647149" y="5871410"/>
            <a:ext cx="3424337" cy="369220"/>
          </a:xfrm>
          <a:prstGeom prst="rect">
            <a:avLst/>
          </a:prstGeom>
          <a:noFill/>
          <a:ln w="9525">
            <a:noFill/>
            <a:miter lim="800000"/>
            <a:headEnd/>
            <a:tailEnd/>
          </a:ln>
        </p:spPr>
      </p:pic>
      <p:sp>
        <p:nvSpPr>
          <p:cNvPr id="15" name="文字方塊 14"/>
          <p:cNvSpPr txBox="1"/>
          <p:nvPr/>
        </p:nvSpPr>
        <p:spPr>
          <a:xfrm>
            <a:off x="308340" y="116963"/>
            <a:ext cx="10221697" cy="1200329"/>
          </a:xfrm>
          <a:prstGeom prst="rect">
            <a:avLst/>
          </a:prstGeom>
          <a:noFill/>
        </p:spPr>
        <p:txBody>
          <a:bodyPr wrap="square" rtlCol="0">
            <a:spAutoFit/>
          </a:bodyPr>
          <a:lstStyle/>
          <a:p>
            <a:r>
              <a:rPr lang="en-US" altLang="zh-TW" sz="3600" b="1" dirty="0" smtClean="0">
                <a:solidFill>
                  <a:schemeClr val="bg1">
                    <a:lumMod val="50000"/>
                  </a:schemeClr>
                </a:solidFill>
                <a:latin typeface="Calibri" pitchFamily="34" charset="0"/>
                <a:ea typeface="Microsoft YaHei" pitchFamily="34" charset="-122"/>
                <a:cs typeface="Calibri" pitchFamily="34" charset="0"/>
              </a:rPr>
              <a:t>Caesar Global Supply Chain and Sales Network</a:t>
            </a:r>
            <a:endParaRPr lang="zh-TW" altLang="en-US" sz="3600" b="1" dirty="0" smtClean="0">
              <a:solidFill>
                <a:schemeClr val="bg1">
                  <a:lumMod val="50000"/>
                </a:schemeClr>
              </a:solidFill>
              <a:latin typeface="Calibri" pitchFamily="34" charset="0"/>
              <a:ea typeface="Microsoft YaHei" pitchFamily="34" charset="-122"/>
              <a:cs typeface="Calibri" pitchFamily="34" charset="0"/>
            </a:endParaRPr>
          </a:p>
          <a:p>
            <a:endParaRPr lang="zh-TW" altLang="en-US" sz="3600" b="1" dirty="0">
              <a:solidFill>
                <a:schemeClr val="bg1">
                  <a:lumMod val="50000"/>
                </a:schemeClr>
              </a:solidFill>
              <a:latin typeface="Microsoft YaHei" pitchFamily="34" charset="-122"/>
              <a:ea typeface="Microsoft YaHei" pitchFamily="34" charset="-122"/>
              <a:cs typeface="Calibri" pitchFamily="34" charset="0"/>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主题">
  <a:themeElements>
    <a:clrScheme name="自訂 2">
      <a:dk1>
        <a:srgbClr val="000000"/>
      </a:dk1>
      <a:lt1>
        <a:srgbClr val="FFFFFF"/>
      </a:lt1>
      <a:dk2>
        <a:srgbClr val="39302A"/>
      </a:dk2>
      <a:lt2>
        <a:srgbClr val="E5DEDB"/>
      </a:lt2>
      <a:accent1>
        <a:srgbClr val="80817F"/>
      </a:accent1>
      <a:accent2>
        <a:srgbClr val="F0B327"/>
      </a:accent2>
      <a:accent3>
        <a:srgbClr val="CFD0CF"/>
      </a:accent3>
      <a:accent4>
        <a:srgbClr val="EEF0F2"/>
      </a:accent4>
      <a:accent5>
        <a:srgbClr val="C2C3C0"/>
      </a:accent5>
      <a:accent6>
        <a:srgbClr val="353B3C"/>
      </a:accent6>
      <a:hlink>
        <a:srgbClr val="2998E3"/>
      </a:hlink>
      <a:folHlink>
        <a:srgbClr val="7F723D"/>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訂 2">
      <a:dk1>
        <a:srgbClr val="000000"/>
      </a:dk1>
      <a:lt1>
        <a:srgbClr val="FFFFFF"/>
      </a:lt1>
      <a:dk2>
        <a:srgbClr val="39302A"/>
      </a:dk2>
      <a:lt2>
        <a:srgbClr val="E5DEDB"/>
      </a:lt2>
      <a:accent1>
        <a:srgbClr val="80817F"/>
      </a:accent1>
      <a:accent2>
        <a:srgbClr val="F0B327"/>
      </a:accent2>
      <a:accent3>
        <a:srgbClr val="CFD0CF"/>
      </a:accent3>
      <a:accent4>
        <a:srgbClr val="EEF0F2"/>
      </a:accent4>
      <a:accent5>
        <a:srgbClr val="C2C3C0"/>
      </a:accent5>
      <a:accent6>
        <a:srgbClr val="353B3C"/>
      </a:accent6>
      <a:hlink>
        <a:srgbClr val="2998E3"/>
      </a:hlink>
      <a:folHlink>
        <a:srgbClr val="7F723D"/>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30227</TotalTime>
  <Words>1821</Words>
  <Application>Microsoft Office PowerPoint</Application>
  <PresentationFormat>自訂</PresentationFormat>
  <Paragraphs>490</Paragraphs>
  <Slides>28</Slides>
  <Notes>25</Notes>
  <HiddenSlides>0</HiddenSlides>
  <MMClips>0</MMClips>
  <ScaleCrop>false</ScaleCrop>
  <HeadingPairs>
    <vt:vector size="4" baseType="variant">
      <vt:variant>
        <vt:lpstr>佈景主題</vt:lpstr>
      </vt:variant>
      <vt:variant>
        <vt:i4>2</vt:i4>
      </vt:variant>
      <vt:variant>
        <vt:lpstr>投影片標題</vt:lpstr>
      </vt:variant>
      <vt:variant>
        <vt:i4>28</vt:i4>
      </vt:variant>
    </vt:vector>
  </HeadingPairs>
  <TitlesOfParts>
    <vt:vector size="30" baseType="lpstr">
      <vt:lpstr>Office 主题</vt:lpstr>
      <vt:lpstr>1_Office 主题</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帐户</dc:creator>
  <cp:lastModifiedBy>李清榮</cp:lastModifiedBy>
  <cp:revision>1218</cp:revision>
  <dcterms:created xsi:type="dcterms:W3CDTF">2015-07-22T02:09:20Z</dcterms:created>
  <dcterms:modified xsi:type="dcterms:W3CDTF">2025-12-12T08:50:40Z</dcterms:modified>
</cp:coreProperties>
</file>